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117"/>
  </p:notesMasterIdLst>
  <p:sldIdLst>
    <p:sldId id="256" r:id="rId5"/>
    <p:sldId id="468" r:id="rId6"/>
    <p:sldId id="257" r:id="rId7"/>
    <p:sldId id="443" r:id="rId8"/>
    <p:sldId id="397" r:id="rId9"/>
    <p:sldId id="258" r:id="rId10"/>
    <p:sldId id="398" r:id="rId11"/>
    <p:sldId id="401" r:id="rId12"/>
    <p:sldId id="450" r:id="rId13"/>
    <p:sldId id="312" r:id="rId14"/>
    <p:sldId id="459" r:id="rId15"/>
    <p:sldId id="403" r:id="rId16"/>
    <p:sldId id="451" r:id="rId17"/>
    <p:sldId id="445" r:id="rId18"/>
    <p:sldId id="395" r:id="rId19"/>
    <p:sldId id="482" r:id="rId20"/>
    <p:sldId id="484" r:id="rId21"/>
    <p:sldId id="483" r:id="rId22"/>
    <p:sldId id="313" r:id="rId23"/>
    <p:sldId id="452" r:id="rId24"/>
    <p:sldId id="453" r:id="rId25"/>
    <p:sldId id="262" r:id="rId26"/>
    <p:sldId id="446" r:id="rId27"/>
    <p:sldId id="485" r:id="rId28"/>
    <p:sldId id="338" r:id="rId29"/>
    <p:sldId id="385" r:id="rId30"/>
    <p:sldId id="460" r:id="rId31"/>
    <p:sldId id="363" r:id="rId32"/>
    <p:sldId id="362" r:id="rId33"/>
    <p:sldId id="487" r:id="rId34"/>
    <p:sldId id="488" r:id="rId35"/>
    <p:sldId id="350" r:id="rId36"/>
    <p:sldId id="386" r:id="rId37"/>
    <p:sldId id="351" r:id="rId38"/>
    <p:sldId id="389" r:id="rId39"/>
    <p:sldId id="388" r:id="rId40"/>
    <p:sldId id="461" r:id="rId41"/>
    <p:sldId id="447" r:id="rId42"/>
    <p:sldId id="478" r:id="rId43"/>
    <p:sldId id="463" r:id="rId44"/>
    <p:sldId id="406" r:id="rId45"/>
    <p:sldId id="454" r:id="rId46"/>
    <p:sldId id="455" r:id="rId47"/>
    <p:sldId id="462" r:id="rId48"/>
    <p:sldId id="456" r:id="rId49"/>
    <p:sldId id="408" r:id="rId50"/>
    <p:sldId id="419" r:id="rId51"/>
    <p:sldId id="420" r:id="rId52"/>
    <p:sldId id="373" r:id="rId53"/>
    <p:sldId id="368" r:id="rId54"/>
    <p:sldId id="365" r:id="rId55"/>
    <p:sldId id="369" r:id="rId56"/>
    <p:sldId id="370" r:id="rId57"/>
    <p:sldId id="466" r:id="rId58"/>
    <p:sldId id="467" r:id="rId59"/>
    <p:sldId id="343" r:id="rId60"/>
    <p:sldId id="391" r:id="rId61"/>
    <p:sldId id="396" r:id="rId62"/>
    <p:sldId id="449" r:id="rId63"/>
    <p:sldId id="457" r:id="rId64"/>
    <p:sldId id="409" r:id="rId65"/>
    <p:sldId id="458" r:id="rId66"/>
    <p:sldId id="416" r:id="rId67"/>
    <p:sldId id="375" r:id="rId68"/>
    <p:sldId id="377" r:id="rId69"/>
    <p:sldId id="380" r:id="rId70"/>
    <p:sldId id="384" r:id="rId71"/>
    <p:sldId id="480" r:id="rId72"/>
    <p:sldId id="394" r:id="rId73"/>
    <p:sldId id="481" r:id="rId74"/>
    <p:sldId id="410" r:id="rId75"/>
    <p:sldId id="346" r:id="rId76"/>
    <p:sldId id="322" r:id="rId77"/>
    <p:sldId id="464" r:id="rId78"/>
    <p:sldId id="474" r:id="rId79"/>
    <p:sldId id="475" r:id="rId80"/>
    <p:sldId id="477" r:id="rId81"/>
    <p:sldId id="489" r:id="rId82"/>
    <p:sldId id="492" r:id="rId83"/>
    <p:sldId id="493" r:id="rId84"/>
    <p:sldId id="494" r:id="rId85"/>
    <p:sldId id="472" r:id="rId86"/>
    <p:sldId id="495" r:id="rId87"/>
    <p:sldId id="490" r:id="rId88"/>
    <p:sldId id="498" r:id="rId89"/>
    <p:sldId id="499" r:id="rId90"/>
    <p:sldId id="500" r:id="rId91"/>
    <p:sldId id="501" r:id="rId92"/>
    <p:sldId id="502" r:id="rId93"/>
    <p:sldId id="503" r:id="rId94"/>
    <p:sldId id="504" r:id="rId95"/>
    <p:sldId id="497" r:id="rId96"/>
    <p:sldId id="275" r:id="rId97"/>
    <p:sldId id="276" r:id="rId98"/>
    <p:sldId id="306" r:id="rId99"/>
    <p:sldId id="307" r:id="rId100"/>
    <p:sldId id="261" r:id="rId101"/>
    <p:sldId id="264" r:id="rId102"/>
    <p:sldId id="265" r:id="rId103"/>
    <p:sldId id="266" r:id="rId104"/>
    <p:sldId id="284" r:id="rId105"/>
    <p:sldId id="496" r:id="rId106"/>
    <p:sldId id="280" r:id="rId107"/>
    <p:sldId id="283" r:id="rId108"/>
    <p:sldId id="279" r:id="rId109"/>
    <p:sldId id="444" r:id="rId110"/>
    <p:sldId id="268" r:id="rId111"/>
    <p:sldId id="440" r:id="rId112"/>
    <p:sldId id="316" r:id="rId113"/>
    <p:sldId id="441" r:id="rId114"/>
    <p:sldId id="469" r:id="rId115"/>
    <p:sldId id="269" r:id="rId11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9" autoAdjust="0"/>
    <p:restoredTop sz="93826" autoAdjust="0"/>
  </p:normalViewPr>
  <p:slideViewPr>
    <p:cSldViewPr snapToGrid="0">
      <p:cViewPr varScale="1">
        <p:scale>
          <a:sx n="103" d="100"/>
          <a:sy n="103" d="100"/>
        </p:scale>
        <p:origin x="300" y="10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7.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7.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49658-37CB-4BCA-942F-CC6EE85CE9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EBF5F87-7EE9-4D8F-8D9C-14E1876F3379}">
      <dgm:prSet/>
      <dgm:spPr/>
      <dgm:t>
        <a:bodyPr/>
        <a:lstStyle/>
        <a:p>
          <a:pPr>
            <a:lnSpc>
              <a:spcPct val="100000"/>
            </a:lnSpc>
          </a:pPr>
          <a:r>
            <a:rPr lang="en-US" dirty="0"/>
            <a:t>Revenue Requirement</a:t>
          </a:r>
        </a:p>
      </dgm:t>
    </dgm:pt>
    <dgm:pt modelId="{7C128AAA-EA98-4B57-90AA-839AF83A9612}" type="parTrans" cxnId="{4466D4A4-7732-4050-B321-38CC9B918CAA}">
      <dgm:prSet/>
      <dgm:spPr/>
      <dgm:t>
        <a:bodyPr/>
        <a:lstStyle/>
        <a:p>
          <a:endParaRPr lang="en-US"/>
        </a:p>
      </dgm:t>
    </dgm:pt>
    <dgm:pt modelId="{A49AA7CD-1FC2-4D1F-8851-D6CB5EB8D78E}" type="sibTrans" cxnId="{4466D4A4-7732-4050-B321-38CC9B918CAA}">
      <dgm:prSet/>
      <dgm:spPr/>
      <dgm:t>
        <a:bodyPr/>
        <a:lstStyle/>
        <a:p>
          <a:endParaRPr lang="en-US"/>
        </a:p>
      </dgm:t>
    </dgm:pt>
    <dgm:pt modelId="{042160E0-CE79-4B86-AD4E-3BCED0E2202F}">
      <dgm:prSet/>
      <dgm:spPr/>
      <dgm:t>
        <a:bodyPr/>
        <a:lstStyle/>
        <a:p>
          <a:pPr>
            <a:lnSpc>
              <a:spcPct val="100000"/>
            </a:lnSpc>
          </a:pPr>
          <a:r>
            <a:rPr lang="en-US"/>
            <a:t>Cost of Service</a:t>
          </a:r>
        </a:p>
      </dgm:t>
    </dgm:pt>
    <dgm:pt modelId="{A97018F0-C7D1-4855-AB52-1D94211FB2FC}" type="parTrans" cxnId="{B18F74BA-A5F6-4CCA-A746-A857EEF4E395}">
      <dgm:prSet/>
      <dgm:spPr/>
      <dgm:t>
        <a:bodyPr/>
        <a:lstStyle/>
        <a:p>
          <a:endParaRPr lang="en-US"/>
        </a:p>
      </dgm:t>
    </dgm:pt>
    <dgm:pt modelId="{79667CF1-0E31-48BB-AEEA-9F02AC4FE5BB}" type="sibTrans" cxnId="{B18F74BA-A5F6-4CCA-A746-A857EEF4E395}">
      <dgm:prSet/>
      <dgm:spPr/>
      <dgm:t>
        <a:bodyPr/>
        <a:lstStyle/>
        <a:p>
          <a:endParaRPr lang="en-US"/>
        </a:p>
      </dgm:t>
    </dgm:pt>
    <dgm:pt modelId="{8559AA11-9933-4A82-A7A4-9FD68879FE60}">
      <dgm:prSet/>
      <dgm:spPr/>
      <dgm:t>
        <a:bodyPr/>
        <a:lstStyle/>
        <a:p>
          <a:pPr>
            <a:lnSpc>
              <a:spcPct val="100000"/>
            </a:lnSpc>
          </a:pPr>
          <a:r>
            <a:rPr lang="en-US" b="1" dirty="0">
              <a:solidFill>
                <a:srgbClr val="FF0000"/>
              </a:solidFill>
            </a:rPr>
            <a:t>Rate Design</a:t>
          </a:r>
        </a:p>
      </dgm:t>
    </dgm:pt>
    <dgm:pt modelId="{414FD49E-B0E3-42B7-BE4D-425E5DF1E72A}" type="parTrans" cxnId="{5947F7D9-E0B3-4C64-BB7E-1D3B2E84BA26}">
      <dgm:prSet/>
      <dgm:spPr/>
      <dgm:t>
        <a:bodyPr/>
        <a:lstStyle/>
        <a:p>
          <a:endParaRPr lang="en-US"/>
        </a:p>
      </dgm:t>
    </dgm:pt>
    <dgm:pt modelId="{4934D7BF-7F43-4875-A47A-1150198297C3}" type="sibTrans" cxnId="{5947F7D9-E0B3-4C64-BB7E-1D3B2E84BA26}">
      <dgm:prSet/>
      <dgm:spPr/>
      <dgm:t>
        <a:bodyPr/>
        <a:lstStyle/>
        <a:p>
          <a:endParaRPr lang="en-US"/>
        </a:p>
      </dgm:t>
    </dgm:pt>
    <dgm:pt modelId="{7AAFE88C-E748-42B4-89C2-41FAAB6880C7}" type="pres">
      <dgm:prSet presAssocID="{12549658-37CB-4BCA-942F-CC6EE85CE982}" presName="root" presStyleCnt="0">
        <dgm:presLayoutVars>
          <dgm:dir/>
          <dgm:resizeHandles val="exact"/>
        </dgm:presLayoutVars>
      </dgm:prSet>
      <dgm:spPr/>
    </dgm:pt>
    <dgm:pt modelId="{EA2D406B-5248-4B38-9D82-4C01A6D0FB66}" type="pres">
      <dgm:prSet presAssocID="{8EBF5F87-7EE9-4D8F-8D9C-14E1876F3379}" presName="compNode" presStyleCnt="0"/>
      <dgm:spPr/>
    </dgm:pt>
    <dgm:pt modelId="{B7DDA3F1-0AA9-479C-9DFA-7B0F36DB4810}" type="pres">
      <dgm:prSet presAssocID="{8EBF5F87-7EE9-4D8F-8D9C-14E1876F3379}" presName="bgRect" presStyleLbl="bgShp" presStyleIdx="0" presStyleCnt="3"/>
      <dgm:spPr/>
    </dgm:pt>
    <dgm:pt modelId="{C19BF6FA-9F8C-44D9-A613-5E42F6C34F3B}" type="pres">
      <dgm:prSet presAssocID="{8EBF5F87-7EE9-4D8F-8D9C-14E1876F337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859B99D5-825A-4066-AD38-FBB84B11D95C}" type="pres">
      <dgm:prSet presAssocID="{8EBF5F87-7EE9-4D8F-8D9C-14E1876F3379}" presName="spaceRect" presStyleCnt="0"/>
      <dgm:spPr/>
    </dgm:pt>
    <dgm:pt modelId="{F1A2C4CE-6806-43E9-9B65-9C2F7CA45E9B}" type="pres">
      <dgm:prSet presAssocID="{8EBF5F87-7EE9-4D8F-8D9C-14E1876F3379}" presName="parTx" presStyleLbl="revTx" presStyleIdx="0" presStyleCnt="3">
        <dgm:presLayoutVars>
          <dgm:chMax val="0"/>
          <dgm:chPref val="0"/>
        </dgm:presLayoutVars>
      </dgm:prSet>
      <dgm:spPr/>
    </dgm:pt>
    <dgm:pt modelId="{FDF6EB9D-A94B-4469-9811-F2F354654845}" type="pres">
      <dgm:prSet presAssocID="{A49AA7CD-1FC2-4D1F-8851-D6CB5EB8D78E}" presName="sibTrans" presStyleCnt="0"/>
      <dgm:spPr/>
    </dgm:pt>
    <dgm:pt modelId="{F759FFF1-FBFE-4F0D-A9FA-C1811F3DC646}" type="pres">
      <dgm:prSet presAssocID="{042160E0-CE79-4B86-AD4E-3BCED0E2202F}" presName="compNode" presStyleCnt="0"/>
      <dgm:spPr/>
    </dgm:pt>
    <dgm:pt modelId="{66B6390E-A3D0-4A72-86E5-9DCE05522952}" type="pres">
      <dgm:prSet presAssocID="{042160E0-CE79-4B86-AD4E-3BCED0E2202F}" presName="bgRect" presStyleLbl="bgShp" presStyleIdx="1" presStyleCnt="3"/>
      <dgm:spPr/>
    </dgm:pt>
    <dgm:pt modelId="{114FDF8D-FA52-4D50-9C50-9622C6B42337}" type="pres">
      <dgm:prSet presAssocID="{042160E0-CE79-4B86-AD4E-3BCED0E220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ins"/>
        </a:ext>
      </dgm:extLst>
    </dgm:pt>
    <dgm:pt modelId="{5DB911D4-3D59-48BD-BEAD-E578A142CD5C}" type="pres">
      <dgm:prSet presAssocID="{042160E0-CE79-4B86-AD4E-3BCED0E2202F}" presName="spaceRect" presStyleCnt="0"/>
      <dgm:spPr/>
    </dgm:pt>
    <dgm:pt modelId="{22B3ED87-13C4-491E-ADC4-F2545D06FE67}" type="pres">
      <dgm:prSet presAssocID="{042160E0-CE79-4B86-AD4E-3BCED0E2202F}" presName="parTx" presStyleLbl="revTx" presStyleIdx="1" presStyleCnt="3">
        <dgm:presLayoutVars>
          <dgm:chMax val="0"/>
          <dgm:chPref val="0"/>
        </dgm:presLayoutVars>
      </dgm:prSet>
      <dgm:spPr/>
    </dgm:pt>
    <dgm:pt modelId="{40C34E12-0358-478F-B328-72ABEFF27F5E}" type="pres">
      <dgm:prSet presAssocID="{79667CF1-0E31-48BB-AEEA-9F02AC4FE5BB}" presName="sibTrans" presStyleCnt="0"/>
      <dgm:spPr/>
    </dgm:pt>
    <dgm:pt modelId="{35056EFE-2AE8-409B-8D10-733848AA5734}" type="pres">
      <dgm:prSet presAssocID="{8559AA11-9933-4A82-A7A4-9FD68879FE60}" presName="compNode" presStyleCnt="0"/>
      <dgm:spPr/>
    </dgm:pt>
    <dgm:pt modelId="{92A9119B-5914-4D3B-B813-C83D7CA1AA1D}" type="pres">
      <dgm:prSet presAssocID="{8559AA11-9933-4A82-A7A4-9FD68879FE60}" presName="bgRect" presStyleLbl="bgShp" presStyleIdx="2" presStyleCnt="3"/>
      <dgm:spPr/>
    </dgm:pt>
    <dgm:pt modelId="{45AD3092-A61A-4C52-A55C-AA17F37CC1F2}" type="pres">
      <dgm:prSet presAssocID="{8559AA11-9933-4A82-A7A4-9FD68879FE6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3CD8A8DB-3292-49E1-A060-5067C2AD10FA}" type="pres">
      <dgm:prSet presAssocID="{8559AA11-9933-4A82-A7A4-9FD68879FE60}" presName="spaceRect" presStyleCnt="0"/>
      <dgm:spPr/>
    </dgm:pt>
    <dgm:pt modelId="{4B868728-8EAA-4F54-8F28-B32BA33473F1}" type="pres">
      <dgm:prSet presAssocID="{8559AA11-9933-4A82-A7A4-9FD68879FE60}" presName="parTx" presStyleLbl="revTx" presStyleIdx="2" presStyleCnt="3">
        <dgm:presLayoutVars>
          <dgm:chMax val="0"/>
          <dgm:chPref val="0"/>
        </dgm:presLayoutVars>
      </dgm:prSet>
      <dgm:spPr/>
    </dgm:pt>
  </dgm:ptLst>
  <dgm:cxnLst>
    <dgm:cxn modelId="{26E1E40E-A418-45B8-A542-FAA63AD9EB84}" type="presOf" srcId="{042160E0-CE79-4B86-AD4E-3BCED0E2202F}" destId="{22B3ED87-13C4-491E-ADC4-F2545D06FE67}" srcOrd="0" destOrd="0" presId="urn:microsoft.com/office/officeart/2018/2/layout/IconVerticalSolidList"/>
    <dgm:cxn modelId="{ED42F326-7F28-49E4-AED8-C0B1C942D3FE}" type="presOf" srcId="{8559AA11-9933-4A82-A7A4-9FD68879FE60}" destId="{4B868728-8EAA-4F54-8F28-B32BA33473F1}" srcOrd="0" destOrd="0" presId="urn:microsoft.com/office/officeart/2018/2/layout/IconVerticalSolidList"/>
    <dgm:cxn modelId="{3983DE85-D374-46D6-872B-23B2A02AF3CD}" type="presOf" srcId="{12549658-37CB-4BCA-942F-CC6EE85CE982}" destId="{7AAFE88C-E748-42B4-89C2-41FAAB6880C7}" srcOrd="0" destOrd="0" presId="urn:microsoft.com/office/officeart/2018/2/layout/IconVerticalSolidList"/>
    <dgm:cxn modelId="{31686F8E-B923-4E0A-9F45-7567F76DBD3B}" type="presOf" srcId="{8EBF5F87-7EE9-4D8F-8D9C-14E1876F3379}" destId="{F1A2C4CE-6806-43E9-9B65-9C2F7CA45E9B}" srcOrd="0" destOrd="0" presId="urn:microsoft.com/office/officeart/2018/2/layout/IconVerticalSolidList"/>
    <dgm:cxn modelId="{4466D4A4-7732-4050-B321-38CC9B918CAA}" srcId="{12549658-37CB-4BCA-942F-CC6EE85CE982}" destId="{8EBF5F87-7EE9-4D8F-8D9C-14E1876F3379}" srcOrd="0" destOrd="0" parTransId="{7C128AAA-EA98-4B57-90AA-839AF83A9612}" sibTransId="{A49AA7CD-1FC2-4D1F-8851-D6CB5EB8D78E}"/>
    <dgm:cxn modelId="{B18F74BA-A5F6-4CCA-A746-A857EEF4E395}" srcId="{12549658-37CB-4BCA-942F-CC6EE85CE982}" destId="{042160E0-CE79-4B86-AD4E-3BCED0E2202F}" srcOrd="1" destOrd="0" parTransId="{A97018F0-C7D1-4855-AB52-1D94211FB2FC}" sibTransId="{79667CF1-0E31-48BB-AEEA-9F02AC4FE5BB}"/>
    <dgm:cxn modelId="{5947F7D9-E0B3-4C64-BB7E-1D3B2E84BA26}" srcId="{12549658-37CB-4BCA-942F-CC6EE85CE982}" destId="{8559AA11-9933-4A82-A7A4-9FD68879FE60}" srcOrd="2" destOrd="0" parTransId="{414FD49E-B0E3-42B7-BE4D-425E5DF1E72A}" sibTransId="{4934D7BF-7F43-4875-A47A-1150198297C3}"/>
    <dgm:cxn modelId="{3F042965-29DE-4ACA-BB2B-C8552A323EE3}" type="presParOf" srcId="{7AAFE88C-E748-42B4-89C2-41FAAB6880C7}" destId="{EA2D406B-5248-4B38-9D82-4C01A6D0FB66}" srcOrd="0" destOrd="0" presId="urn:microsoft.com/office/officeart/2018/2/layout/IconVerticalSolidList"/>
    <dgm:cxn modelId="{D350CCAF-CDA4-479F-9224-B65F83005ACE}" type="presParOf" srcId="{EA2D406B-5248-4B38-9D82-4C01A6D0FB66}" destId="{B7DDA3F1-0AA9-479C-9DFA-7B0F36DB4810}" srcOrd="0" destOrd="0" presId="urn:microsoft.com/office/officeart/2018/2/layout/IconVerticalSolidList"/>
    <dgm:cxn modelId="{1E41466E-EA84-40A9-9FBD-2A50A6A08641}" type="presParOf" srcId="{EA2D406B-5248-4B38-9D82-4C01A6D0FB66}" destId="{C19BF6FA-9F8C-44D9-A613-5E42F6C34F3B}" srcOrd="1" destOrd="0" presId="urn:microsoft.com/office/officeart/2018/2/layout/IconVerticalSolidList"/>
    <dgm:cxn modelId="{4B2427DF-CE7F-4833-9BA7-666E83C030C2}" type="presParOf" srcId="{EA2D406B-5248-4B38-9D82-4C01A6D0FB66}" destId="{859B99D5-825A-4066-AD38-FBB84B11D95C}" srcOrd="2" destOrd="0" presId="urn:microsoft.com/office/officeart/2018/2/layout/IconVerticalSolidList"/>
    <dgm:cxn modelId="{B729C71B-E9F6-462A-9681-07E53D2BB77E}" type="presParOf" srcId="{EA2D406B-5248-4B38-9D82-4C01A6D0FB66}" destId="{F1A2C4CE-6806-43E9-9B65-9C2F7CA45E9B}" srcOrd="3" destOrd="0" presId="urn:microsoft.com/office/officeart/2018/2/layout/IconVerticalSolidList"/>
    <dgm:cxn modelId="{789C6194-95E2-467F-B1E2-7EDA999088DB}" type="presParOf" srcId="{7AAFE88C-E748-42B4-89C2-41FAAB6880C7}" destId="{FDF6EB9D-A94B-4469-9811-F2F354654845}" srcOrd="1" destOrd="0" presId="urn:microsoft.com/office/officeart/2018/2/layout/IconVerticalSolidList"/>
    <dgm:cxn modelId="{7C306A37-01F2-4A7D-9647-1621A1A639DB}" type="presParOf" srcId="{7AAFE88C-E748-42B4-89C2-41FAAB6880C7}" destId="{F759FFF1-FBFE-4F0D-A9FA-C1811F3DC646}" srcOrd="2" destOrd="0" presId="urn:microsoft.com/office/officeart/2018/2/layout/IconVerticalSolidList"/>
    <dgm:cxn modelId="{1E357653-E1E7-435A-87E8-DC44397E8ED0}" type="presParOf" srcId="{F759FFF1-FBFE-4F0D-A9FA-C1811F3DC646}" destId="{66B6390E-A3D0-4A72-86E5-9DCE05522952}" srcOrd="0" destOrd="0" presId="urn:microsoft.com/office/officeart/2018/2/layout/IconVerticalSolidList"/>
    <dgm:cxn modelId="{EA6A29EF-E73C-4114-832F-CC2FFABA616D}" type="presParOf" srcId="{F759FFF1-FBFE-4F0D-A9FA-C1811F3DC646}" destId="{114FDF8D-FA52-4D50-9C50-9622C6B42337}" srcOrd="1" destOrd="0" presId="urn:microsoft.com/office/officeart/2018/2/layout/IconVerticalSolidList"/>
    <dgm:cxn modelId="{B26076A6-2FB2-4FE1-B050-7B730182184E}" type="presParOf" srcId="{F759FFF1-FBFE-4F0D-A9FA-C1811F3DC646}" destId="{5DB911D4-3D59-48BD-BEAD-E578A142CD5C}" srcOrd="2" destOrd="0" presId="urn:microsoft.com/office/officeart/2018/2/layout/IconVerticalSolidList"/>
    <dgm:cxn modelId="{BAA914EB-6B9C-4012-91C1-B2930A0423F9}" type="presParOf" srcId="{F759FFF1-FBFE-4F0D-A9FA-C1811F3DC646}" destId="{22B3ED87-13C4-491E-ADC4-F2545D06FE67}" srcOrd="3" destOrd="0" presId="urn:microsoft.com/office/officeart/2018/2/layout/IconVerticalSolidList"/>
    <dgm:cxn modelId="{D01E5248-528B-4652-81C2-220B7429332A}" type="presParOf" srcId="{7AAFE88C-E748-42B4-89C2-41FAAB6880C7}" destId="{40C34E12-0358-478F-B328-72ABEFF27F5E}" srcOrd="3" destOrd="0" presId="urn:microsoft.com/office/officeart/2018/2/layout/IconVerticalSolidList"/>
    <dgm:cxn modelId="{F077F318-9CFE-4CB4-9F8D-5204845BAA91}" type="presParOf" srcId="{7AAFE88C-E748-42B4-89C2-41FAAB6880C7}" destId="{35056EFE-2AE8-409B-8D10-733848AA5734}" srcOrd="4" destOrd="0" presId="urn:microsoft.com/office/officeart/2018/2/layout/IconVerticalSolidList"/>
    <dgm:cxn modelId="{C2597EA7-0268-4032-9A2E-A304409D0DA6}" type="presParOf" srcId="{35056EFE-2AE8-409B-8D10-733848AA5734}" destId="{92A9119B-5914-4D3B-B813-C83D7CA1AA1D}" srcOrd="0" destOrd="0" presId="urn:microsoft.com/office/officeart/2018/2/layout/IconVerticalSolidList"/>
    <dgm:cxn modelId="{CD8454EB-2A22-4D9F-895B-4B3A1000B0B3}" type="presParOf" srcId="{35056EFE-2AE8-409B-8D10-733848AA5734}" destId="{45AD3092-A61A-4C52-A55C-AA17F37CC1F2}" srcOrd="1" destOrd="0" presId="urn:microsoft.com/office/officeart/2018/2/layout/IconVerticalSolidList"/>
    <dgm:cxn modelId="{60FB2066-C789-4CE7-97D0-E9F4E290D141}" type="presParOf" srcId="{35056EFE-2AE8-409B-8D10-733848AA5734}" destId="{3CD8A8DB-3292-49E1-A060-5067C2AD10FA}" srcOrd="2" destOrd="0" presId="urn:microsoft.com/office/officeart/2018/2/layout/IconVerticalSolidList"/>
    <dgm:cxn modelId="{2BD88F5F-3A1E-4603-BB64-E98A7DD82C18}" type="presParOf" srcId="{35056EFE-2AE8-409B-8D10-733848AA5734}" destId="{4B868728-8EAA-4F54-8F28-B32BA33473F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3CAAEE-44E0-4D5F-BD1A-3CFFD5F2792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3939C51-6BDC-4C1A-8F98-7723E68C4B4D}">
      <dgm:prSet/>
      <dgm:spPr/>
      <dgm:t>
        <a:bodyPr/>
        <a:lstStyle/>
        <a:p>
          <a:r>
            <a:rPr lang="en-US" dirty="0"/>
            <a:t>You have a brilliant idea for a new optional pricing program that could benefit both the utility and its program participants.</a:t>
          </a:r>
        </a:p>
      </dgm:t>
    </dgm:pt>
    <dgm:pt modelId="{AA03728C-1CCA-4360-B0F5-2D0D29401A6C}" type="parTrans" cxnId="{42E1FF52-3DCB-4C02-B514-659F1C308931}">
      <dgm:prSet/>
      <dgm:spPr/>
      <dgm:t>
        <a:bodyPr/>
        <a:lstStyle/>
        <a:p>
          <a:endParaRPr lang="en-US"/>
        </a:p>
      </dgm:t>
    </dgm:pt>
    <dgm:pt modelId="{090804A1-5F1F-493E-A8B1-E7B96F30F3EF}" type="sibTrans" cxnId="{42E1FF52-3DCB-4C02-B514-659F1C308931}">
      <dgm:prSet/>
      <dgm:spPr/>
      <dgm:t>
        <a:bodyPr/>
        <a:lstStyle/>
        <a:p>
          <a:endParaRPr lang="en-US"/>
        </a:p>
      </dgm:t>
    </dgm:pt>
    <dgm:pt modelId="{8581D693-14C7-414D-AB07-03F19975BD11}">
      <dgm:prSet/>
      <dgm:spPr/>
      <dgm:t>
        <a:bodyPr/>
        <a:lstStyle/>
        <a:p>
          <a:r>
            <a:rPr lang="en-US"/>
            <a:t>The problem is – it is so creative and innovative that potential customers aren’t sure that it is going to save them any money, relative to the rate/tariff they presently are on.</a:t>
          </a:r>
        </a:p>
      </dgm:t>
    </dgm:pt>
    <dgm:pt modelId="{46598CB9-5E7A-46B1-97DA-9C68CD2D5CF5}" type="parTrans" cxnId="{4852FEEB-23D5-4143-86A2-05BC768F4874}">
      <dgm:prSet/>
      <dgm:spPr/>
      <dgm:t>
        <a:bodyPr/>
        <a:lstStyle/>
        <a:p>
          <a:endParaRPr lang="en-US"/>
        </a:p>
      </dgm:t>
    </dgm:pt>
    <dgm:pt modelId="{2E53DCFF-7B21-44BE-8535-AF1C695B005A}" type="sibTrans" cxnId="{4852FEEB-23D5-4143-86A2-05BC768F4874}">
      <dgm:prSet/>
      <dgm:spPr/>
      <dgm:t>
        <a:bodyPr/>
        <a:lstStyle/>
        <a:p>
          <a:endParaRPr lang="en-US"/>
        </a:p>
      </dgm:t>
    </dgm:pt>
    <dgm:pt modelId="{A03B36D9-78CB-4BF0-A062-8771F874FCD3}">
      <dgm:prSet/>
      <dgm:spPr/>
      <dgm:t>
        <a:bodyPr/>
        <a:lstStyle/>
        <a:p>
          <a:r>
            <a:rPr lang="en-US"/>
            <a:t>So, it is really difficult to market this new program to prospective customers.</a:t>
          </a:r>
        </a:p>
      </dgm:t>
    </dgm:pt>
    <dgm:pt modelId="{86974735-44EE-4032-ACF0-7C79CB146779}" type="parTrans" cxnId="{DEAA92C9-5935-4510-9314-1F711FE66711}">
      <dgm:prSet/>
      <dgm:spPr/>
      <dgm:t>
        <a:bodyPr/>
        <a:lstStyle/>
        <a:p>
          <a:endParaRPr lang="en-US"/>
        </a:p>
      </dgm:t>
    </dgm:pt>
    <dgm:pt modelId="{05ED4165-DB64-47DB-A326-7B4262D7BAF2}" type="sibTrans" cxnId="{DEAA92C9-5935-4510-9314-1F711FE66711}">
      <dgm:prSet/>
      <dgm:spPr/>
      <dgm:t>
        <a:bodyPr/>
        <a:lstStyle/>
        <a:p>
          <a:endParaRPr lang="en-US"/>
        </a:p>
      </dgm:t>
    </dgm:pt>
    <dgm:pt modelId="{3BDFC0A2-04C2-4A38-B1C9-FF1C845B1BF1}" type="pres">
      <dgm:prSet presAssocID="{383CAAEE-44E0-4D5F-BD1A-3CFFD5F27928}" presName="root" presStyleCnt="0">
        <dgm:presLayoutVars>
          <dgm:dir/>
          <dgm:resizeHandles val="exact"/>
        </dgm:presLayoutVars>
      </dgm:prSet>
      <dgm:spPr/>
    </dgm:pt>
    <dgm:pt modelId="{3DB4EC4E-BBA3-4210-86EF-4B7FB3609C03}" type="pres">
      <dgm:prSet presAssocID="{B3939C51-6BDC-4C1A-8F98-7723E68C4B4D}" presName="compNode" presStyleCnt="0"/>
      <dgm:spPr/>
    </dgm:pt>
    <dgm:pt modelId="{A6657A85-A983-49FA-954B-2108D7349D35}" type="pres">
      <dgm:prSet presAssocID="{B3939C51-6BDC-4C1A-8F98-7723E68C4B4D}" presName="bgRect" presStyleLbl="bgShp" presStyleIdx="0" presStyleCnt="3"/>
      <dgm:spPr/>
    </dgm:pt>
    <dgm:pt modelId="{CC3D1380-28A8-4991-916A-7CFCEB4A0BE9}" type="pres">
      <dgm:prSet presAssocID="{B3939C51-6BDC-4C1A-8F98-7723E68C4B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FDFA9430-F515-4C50-ACE5-7EB76F8E0326}" type="pres">
      <dgm:prSet presAssocID="{B3939C51-6BDC-4C1A-8F98-7723E68C4B4D}" presName="spaceRect" presStyleCnt="0"/>
      <dgm:spPr/>
    </dgm:pt>
    <dgm:pt modelId="{D62154FE-BAA8-43F1-9BF7-6EFE33F5A861}" type="pres">
      <dgm:prSet presAssocID="{B3939C51-6BDC-4C1A-8F98-7723E68C4B4D}" presName="parTx" presStyleLbl="revTx" presStyleIdx="0" presStyleCnt="3">
        <dgm:presLayoutVars>
          <dgm:chMax val="0"/>
          <dgm:chPref val="0"/>
        </dgm:presLayoutVars>
      </dgm:prSet>
      <dgm:spPr/>
    </dgm:pt>
    <dgm:pt modelId="{549B799C-6074-4F21-83AF-68BAAAE9CCDC}" type="pres">
      <dgm:prSet presAssocID="{090804A1-5F1F-493E-A8B1-E7B96F30F3EF}" presName="sibTrans" presStyleCnt="0"/>
      <dgm:spPr/>
    </dgm:pt>
    <dgm:pt modelId="{1A4CCE9F-7D46-417E-B25C-53FDC06F7BBD}" type="pres">
      <dgm:prSet presAssocID="{8581D693-14C7-414D-AB07-03F19975BD11}" presName="compNode" presStyleCnt="0"/>
      <dgm:spPr/>
    </dgm:pt>
    <dgm:pt modelId="{28A30E52-3F5F-4CF9-A6BB-F12B9253DDB7}" type="pres">
      <dgm:prSet presAssocID="{8581D693-14C7-414D-AB07-03F19975BD11}" presName="bgRect" presStyleLbl="bgShp" presStyleIdx="1" presStyleCnt="3"/>
      <dgm:spPr/>
    </dgm:pt>
    <dgm:pt modelId="{0FD28318-CD60-4FC6-9589-2BCFA63C9D90}" type="pres">
      <dgm:prSet presAssocID="{8581D693-14C7-414D-AB07-03F19975BD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1E4149E5-5B82-45C2-B482-9680A48DC348}" type="pres">
      <dgm:prSet presAssocID="{8581D693-14C7-414D-AB07-03F19975BD11}" presName="spaceRect" presStyleCnt="0"/>
      <dgm:spPr/>
    </dgm:pt>
    <dgm:pt modelId="{51E6DDBD-CACB-42ED-AE49-FB5E74082F58}" type="pres">
      <dgm:prSet presAssocID="{8581D693-14C7-414D-AB07-03F19975BD11}" presName="parTx" presStyleLbl="revTx" presStyleIdx="1" presStyleCnt="3">
        <dgm:presLayoutVars>
          <dgm:chMax val="0"/>
          <dgm:chPref val="0"/>
        </dgm:presLayoutVars>
      </dgm:prSet>
      <dgm:spPr/>
    </dgm:pt>
    <dgm:pt modelId="{0C0C5DC4-7D17-45E8-A198-25821F6B4646}" type="pres">
      <dgm:prSet presAssocID="{2E53DCFF-7B21-44BE-8535-AF1C695B005A}" presName="sibTrans" presStyleCnt="0"/>
      <dgm:spPr/>
    </dgm:pt>
    <dgm:pt modelId="{24284276-ABD8-490B-B6B0-8B862A39274A}" type="pres">
      <dgm:prSet presAssocID="{A03B36D9-78CB-4BF0-A062-8771F874FCD3}" presName="compNode" presStyleCnt="0"/>
      <dgm:spPr/>
    </dgm:pt>
    <dgm:pt modelId="{D11B5D9C-C37C-4814-80E0-FE7441B33FBF}" type="pres">
      <dgm:prSet presAssocID="{A03B36D9-78CB-4BF0-A062-8771F874FCD3}" presName="bgRect" presStyleLbl="bgShp" presStyleIdx="2" presStyleCnt="3"/>
      <dgm:spPr/>
    </dgm:pt>
    <dgm:pt modelId="{FC59C4E6-7AE8-48E7-ADD1-502FB240944E}" type="pres">
      <dgm:prSet presAssocID="{A03B36D9-78CB-4BF0-A062-8771F874FCD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osk"/>
        </a:ext>
      </dgm:extLst>
    </dgm:pt>
    <dgm:pt modelId="{8D899715-1D1D-4662-807D-2F1796AF88E4}" type="pres">
      <dgm:prSet presAssocID="{A03B36D9-78CB-4BF0-A062-8771F874FCD3}" presName="spaceRect" presStyleCnt="0"/>
      <dgm:spPr/>
    </dgm:pt>
    <dgm:pt modelId="{DF9A251A-6CB3-40BB-834A-C78C3945C825}" type="pres">
      <dgm:prSet presAssocID="{A03B36D9-78CB-4BF0-A062-8771F874FCD3}" presName="parTx" presStyleLbl="revTx" presStyleIdx="2" presStyleCnt="3">
        <dgm:presLayoutVars>
          <dgm:chMax val="0"/>
          <dgm:chPref val="0"/>
        </dgm:presLayoutVars>
      </dgm:prSet>
      <dgm:spPr/>
    </dgm:pt>
  </dgm:ptLst>
  <dgm:cxnLst>
    <dgm:cxn modelId="{1ED68026-8D2A-4EEA-A14E-F865E002D594}" type="presOf" srcId="{8581D693-14C7-414D-AB07-03F19975BD11}" destId="{51E6DDBD-CACB-42ED-AE49-FB5E74082F58}" srcOrd="0" destOrd="0" presId="urn:microsoft.com/office/officeart/2018/2/layout/IconVerticalSolidList"/>
    <dgm:cxn modelId="{C191653C-CC25-468F-BAFE-4542BB1AE520}" type="presOf" srcId="{B3939C51-6BDC-4C1A-8F98-7723E68C4B4D}" destId="{D62154FE-BAA8-43F1-9BF7-6EFE33F5A861}" srcOrd="0" destOrd="0" presId="urn:microsoft.com/office/officeart/2018/2/layout/IconVerticalSolidList"/>
    <dgm:cxn modelId="{0B77165F-9396-4C43-9CBE-C696E74E8F93}" type="presOf" srcId="{383CAAEE-44E0-4D5F-BD1A-3CFFD5F27928}" destId="{3BDFC0A2-04C2-4A38-B1C9-FF1C845B1BF1}" srcOrd="0" destOrd="0" presId="urn:microsoft.com/office/officeart/2018/2/layout/IconVerticalSolidList"/>
    <dgm:cxn modelId="{42E1FF52-3DCB-4C02-B514-659F1C308931}" srcId="{383CAAEE-44E0-4D5F-BD1A-3CFFD5F27928}" destId="{B3939C51-6BDC-4C1A-8F98-7723E68C4B4D}" srcOrd="0" destOrd="0" parTransId="{AA03728C-1CCA-4360-B0F5-2D0D29401A6C}" sibTransId="{090804A1-5F1F-493E-A8B1-E7B96F30F3EF}"/>
    <dgm:cxn modelId="{D8487290-4673-4F27-A19A-18963AF3D799}" type="presOf" srcId="{A03B36D9-78CB-4BF0-A062-8771F874FCD3}" destId="{DF9A251A-6CB3-40BB-834A-C78C3945C825}" srcOrd="0" destOrd="0" presId="urn:microsoft.com/office/officeart/2018/2/layout/IconVerticalSolidList"/>
    <dgm:cxn modelId="{DEAA92C9-5935-4510-9314-1F711FE66711}" srcId="{383CAAEE-44E0-4D5F-BD1A-3CFFD5F27928}" destId="{A03B36D9-78CB-4BF0-A062-8771F874FCD3}" srcOrd="2" destOrd="0" parTransId="{86974735-44EE-4032-ACF0-7C79CB146779}" sibTransId="{05ED4165-DB64-47DB-A326-7B4262D7BAF2}"/>
    <dgm:cxn modelId="{4852FEEB-23D5-4143-86A2-05BC768F4874}" srcId="{383CAAEE-44E0-4D5F-BD1A-3CFFD5F27928}" destId="{8581D693-14C7-414D-AB07-03F19975BD11}" srcOrd="1" destOrd="0" parTransId="{46598CB9-5E7A-46B1-97DA-9C68CD2D5CF5}" sibTransId="{2E53DCFF-7B21-44BE-8535-AF1C695B005A}"/>
    <dgm:cxn modelId="{07AAA4A4-DAA3-4724-9BDB-638E82EE6B22}" type="presParOf" srcId="{3BDFC0A2-04C2-4A38-B1C9-FF1C845B1BF1}" destId="{3DB4EC4E-BBA3-4210-86EF-4B7FB3609C03}" srcOrd="0" destOrd="0" presId="urn:microsoft.com/office/officeart/2018/2/layout/IconVerticalSolidList"/>
    <dgm:cxn modelId="{DF02C257-A97F-4428-AD62-7E44EB7C1962}" type="presParOf" srcId="{3DB4EC4E-BBA3-4210-86EF-4B7FB3609C03}" destId="{A6657A85-A983-49FA-954B-2108D7349D35}" srcOrd="0" destOrd="0" presId="urn:microsoft.com/office/officeart/2018/2/layout/IconVerticalSolidList"/>
    <dgm:cxn modelId="{736B955A-05FE-4024-83E7-8025452A10C3}" type="presParOf" srcId="{3DB4EC4E-BBA3-4210-86EF-4B7FB3609C03}" destId="{CC3D1380-28A8-4991-916A-7CFCEB4A0BE9}" srcOrd="1" destOrd="0" presId="urn:microsoft.com/office/officeart/2018/2/layout/IconVerticalSolidList"/>
    <dgm:cxn modelId="{BB7D25F7-8EAA-4E89-AEAC-99105A50F485}" type="presParOf" srcId="{3DB4EC4E-BBA3-4210-86EF-4B7FB3609C03}" destId="{FDFA9430-F515-4C50-ACE5-7EB76F8E0326}" srcOrd="2" destOrd="0" presId="urn:microsoft.com/office/officeart/2018/2/layout/IconVerticalSolidList"/>
    <dgm:cxn modelId="{43F9A0F3-C161-43E3-8228-5CEE05831A08}" type="presParOf" srcId="{3DB4EC4E-BBA3-4210-86EF-4B7FB3609C03}" destId="{D62154FE-BAA8-43F1-9BF7-6EFE33F5A861}" srcOrd="3" destOrd="0" presId="urn:microsoft.com/office/officeart/2018/2/layout/IconVerticalSolidList"/>
    <dgm:cxn modelId="{7519F851-32FF-4B8C-8495-BB79EBBDF790}" type="presParOf" srcId="{3BDFC0A2-04C2-4A38-B1C9-FF1C845B1BF1}" destId="{549B799C-6074-4F21-83AF-68BAAAE9CCDC}" srcOrd="1" destOrd="0" presId="urn:microsoft.com/office/officeart/2018/2/layout/IconVerticalSolidList"/>
    <dgm:cxn modelId="{93F8586E-1A1D-4BC2-908B-24CEA5D01D7D}" type="presParOf" srcId="{3BDFC0A2-04C2-4A38-B1C9-FF1C845B1BF1}" destId="{1A4CCE9F-7D46-417E-B25C-53FDC06F7BBD}" srcOrd="2" destOrd="0" presId="urn:microsoft.com/office/officeart/2018/2/layout/IconVerticalSolidList"/>
    <dgm:cxn modelId="{9A928443-7692-44C8-B23F-C1D1D38DE12C}" type="presParOf" srcId="{1A4CCE9F-7D46-417E-B25C-53FDC06F7BBD}" destId="{28A30E52-3F5F-4CF9-A6BB-F12B9253DDB7}" srcOrd="0" destOrd="0" presId="urn:microsoft.com/office/officeart/2018/2/layout/IconVerticalSolidList"/>
    <dgm:cxn modelId="{B1D49D7F-EDB9-40BA-9275-BF1A5BE51A44}" type="presParOf" srcId="{1A4CCE9F-7D46-417E-B25C-53FDC06F7BBD}" destId="{0FD28318-CD60-4FC6-9589-2BCFA63C9D90}" srcOrd="1" destOrd="0" presId="urn:microsoft.com/office/officeart/2018/2/layout/IconVerticalSolidList"/>
    <dgm:cxn modelId="{133C2ABD-4A5F-4933-B8BB-34FE70887FC0}" type="presParOf" srcId="{1A4CCE9F-7D46-417E-B25C-53FDC06F7BBD}" destId="{1E4149E5-5B82-45C2-B482-9680A48DC348}" srcOrd="2" destOrd="0" presId="urn:microsoft.com/office/officeart/2018/2/layout/IconVerticalSolidList"/>
    <dgm:cxn modelId="{C704E5F6-4E03-4959-ADC4-500E047C4B5D}" type="presParOf" srcId="{1A4CCE9F-7D46-417E-B25C-53FDC06F7BBD}" destId="{51E6DDBD-CACB-42ED-AE49-FB5E74082F58}" srcOrd="3" destOrd="0" presId="urn:microsoft.com/office/officeart/2018/2/layout/IconVerticalSolidList"/>
    <dgm:cxn modelId="{36F27EC0-132F-48C2-B007-FF8A7E1BDDB8}" type="presParOf" srcId="{3BDFC0A2-04C2-4A38-B1C9-FF1C845B1BF1}" destId="{0C0C5DC4-7D17-45E8-A198-25821F6B4646}" srcOrd="3" destOrd="0" presId="urn:microsoft.com/office/officeart/2018/2/layout/IconVerticalSolidList"/>
    <dgm:cxn modelId="{5843C017-C679-4B51-BB76-CA516D79F4DF}" type="presParOf" srcId="{3BDFC0A2-04C2-4A38-B1C9-FF1C845B1BF1}" destId="{24284276-ABD8-490B-B6B0-8B862A39274A}" srcOrd="4" destOrd="0" presId="urn:microsoft.com/office/officeart/2018/2/layout/IconVerticalSolidList"/>
    <dgm:cxn modelId="{5CF24A36-8B1E-443B-9AAC-C85256426027}" type="presParOf" srcId="{24284276-ABD8-490B-B6B0-8B862A39274A}" destId="{D11B5D9C-C37C-4814-80E0-FE7441B33FBF}" srcOrd="0" destOrd="0" presId="urn:microsoft.com/office/officeart/2018/2/layout/IconVerticalSolidList"/>
    <dgm:cxn modelId="{6938AE5E-4E1A-461D-A0BD-352E713B14BF}" type="presParOf" srcId="{24284276-ABD8-490B-B6B0-8B862A39274A}" destId="{FC59C4E6-7AE8-48E7-ADD1-502FB240944E}" srcOrd="1" destOrd="0" presId="urn:microsoft.com/office/officeart/2018/2/layout/IconVerticalSolidList"/>
    <dgm:cxn modelId="{845B05C1-75EB-4EE4-B498-C96003FD6535}" type="presParOf" srcId="{24284276-ABD8-490B-B6B0-8B862A39274A}" destId="{8D899715-1D1D-4662-807D-2F1796AF88E4}" srcOrd="2" destOrd="0" presId="urn:microsoft.com/office/officeart/2018/2/layout/IconVerticalSolidList"/>
    <dgm:cxn modelId="{BB518222-9091-4E29-98F6-B86436345F0E}" type="presParOf" srcId="{24284276-ABD8-490B-B6B0-8B862A39274A}" destId="{DF9A251A-6CB3-40BB-834A-C78C3945C8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03E31E-9912-4FD7-B35F-7E117ADD65D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73F96E9-9A81-423B-BEBC-20BD84A7AFE8}">
      <dgm:prSet/>
      <dgm:spPr/>
      <dgm:t>
        <a:bodyPr/>
        <a:lstStyle/>
        <a:p>
          <a:r>
            <a:rPr lang="en-US"/>
            <a:t>Design the new optional program so that if the customer does not change its behavior, the customer will pay the same amount.</a:t>
          </a:r>
        </a:p>
      </dgm:t>
    </dgm:pt>
    <dgm:pt modelId="{A79539B6-05A3-4B22-8871-94BBD3E6CBD4}" type="parTrans" cxnId="{2F5DDC5A-809B-48EB-BEFF-3F267487E042}">
      <dgm:prSet/>
      <dgm:spPr/>
      <dgm:t>
        <a:bodyPr/>
        <a:lstStyle/>
        <a:p>
          <a:endParaRPr lang="en-US"/>
        </a:p>
      </dgm:t>
    </dgm:pt>
    <dgm:pt modelId="{2A9CB0D2-9565-4BBE-AA55-28B153549045}" type="sibTrans" cxnId="{2F5DDC5A-809B-48EB-BEFF-3F267487E042}">
      <dgm:prSet/>
      <dgm:spPr/>
      <dgm:t>
        <a:bodyPr/>
        <a:lstStyle/>
        <a:p>
          <a:endParaRPr lang="en-US"/>
        </a:p>
      </dgm:t>
    </dgm:pt>
    <dgm:pt modelId="{C037B577-9D52-486B-A5ED-01AAFE29DF42}">
      <dgm:prSet/>
      <dgm:spPr/>
      <dgm:t>
        <a:bodyPr/>
        <a:lstStyle/>
        <a:p>
          <a:r>
            <a:rPr lang="en-US"/>
            <a:t>But, if the customer changes consumption behavior, then the customer can benefit. </a:t>
          </a:r>
        </a:p>
      </dgm:t>
    </dgm:pt>
    <dgm:pt modelId="{AC5D876A-BDAE-44ED-8EFE-F887D415771B}" type="parTrans" cxnId="{7879AF89-8D97-4909-AB80-BF587C1135B7}">
      <dgm:prSet/>
      <dgm:spPr/>
      <dgm:t>
        <a:bodyPr/>
        <a:lstStyle/>
        <a:p>
          <a:endParaRPr lang="en-US"/>
        </a:p>
      </dgm:t>
    </dgm:pt>
    <dgm:pt modelId="{112FC459-7CE3-4D0C-BE5A-52A8DC38763B}" type="sibTrans" cxnId="{7879AF89-8D97-4909-AB80-BF587C1135B7}">
      <dgm:prSet/>
      <dgm:spPr/>
      <dgm:t>
        <a:bodyPr/>
        <a:lstStyle/>
        <a:p>
          <a:endParaRPr lang="en-US"/>
        </a:p>
      </dgm:t>
    </dgm:pt>
    <dgm:pt modelId="{03C96C7C-4EA3-4AA3-B82B-D6387B7D5CB9}" type="pres">
      <dgm:prSet presAssocID="{F903E31E-9912-4FD7-B35F-7E117ADD65D8}" presName="hierChild1" presStyleCnt="0">
        <dgm:presLayoutVars>
          <dgm:chPref val="1"/>
          <dgm:dir/>
          <dgm:animOne val="branch"/>
          <dgm:animLvl val="lvl"/>
          <dgm:resizeHandles/>
        </dgm:presLayoutVars>
      </dgm:prSet>
      <dgm:spPr/>
    </dgm:pt>
    <dgm:pt modelId="{096A0327-DF43-4FA1-A256-692DA3FBB706}" type="pres">
      <dgm:prSet presAssocID="{673F96E9-9A81-423B-BEBC-20BD84A7AFE8}" presName="hierRoot1" presStyleCnt="0"/>
      <dgm:spPr/>
    </dgm:pt>
    <dgm:pt modelId="{A9458B79-A9E1-470F-8185-511AB94AAA1D}" type="pres">
      <dgm:prSet presAssocID="{673F96E9-9A81-423B-BEBC-20BD84A7AFE8}" presName="composite" presStyleCnt="0"/>
      <dgm:spPr/>
    </dgm:pt>
    <dgm:pt modelId="{3B6CD318-84A7-4AF8-AEB7-5FDDA9A547BC}" type="pres">
      <dgm:prSet presAssocID="{673F96E9-9A81-423B-BEBC-20BD84A7AFE8}" presName="background" presStyleLbl="node0" presStyleIdx="0" presStyleCnt="2"/>
      <dgm:spPr/>
    </dgm:pt>
    <dgm:pt modelId="{17A3EE4D-9B90-483F-9001-25FF54E885BC}" type="pres">
      <dgm:prSet presAssocID="{673F96E9-9A81-423B-BEBC-20BD84A7AFE8}" presName="text" presStyleLbl="fgAcc0" presStyleIdx="0" presStyleCnt="2">
        <dgm:presLayoutVars>
          <dgm:chPref val="3"/>
        </dgm:presLayoutVars>
      </dgm:prSet>
      <dgm:spPr/>
    </dgm:pt>
    <dgm:pt modelId="{5472A6A5-13D8-4A83-8852-576D9632A8BD}" type="pres">
      <dgm:prSet presAssocID="{673F96E9-9A81-423B-BEBC-20BD84A7AFE8}" presName="hierChild2" presStyleCnt="0"/>
      <dgm:spPr/>
    </dgm:pt>
    <dgm:pt modelId="{D28416B7-45EE-4BD7-A859-AD8C2C1910E0}" type="pres">
      <dgm:prSet presAssocID="{C037B577-9D52-486B-A5ED-01AAFE29DF42}" presName="hierRoot1" presStyleCnt="0"/>
      <dgm:spPr/>
    </dgm:pt>
    <dgm:pt modelId="{80898F0B-0104-4881-990E-18147B03C398}" type="pres">
      <dgm:prSet presAssocID="{C037B577-9D52-486B-A5ED-01AAFE29DF42}" presName="composite" presStyleCnt="0"/>
      <dgm:spPr/>
    </dgm:pt>
    <dgm:pt modelId="{4A6E09A1-6262-47F7-9D5E-7EDE395708C1}" type="pres">
      <dgm:prSet presAssocID="{C037B577-9D52-486B-A5ED-01AAFE29DF42}" presName="background" presStyleLbl="node0" presStyleIdx="1" presStyleCnt="2"/>
      <dgm:spPr/>
    </dgm:pt>
    <dgm:pt modelId="{089351E1-4476-4E6E-B96D-3B508AAF36DC}" type="pres">
      <dgm:prSet presAssocID="{C037B577-9D52-486B-A5ED-01AAFE29DF42}" presName="text" presStyleLbl="fgAcc0" presStyleIdx="1" presStyleCnt="2">
        <dgm:presLayoutVars>
          <dgm:chPref val="3"/>
        </dgm:presLayoutVars>
      </dgm:prSet>
      <dgm:spPr/>
    </dgm:pt>
    <dgm:pt modelId="{D6F90417-07CA-4BDF-8FC5-25AD88C069D9}" type="pres">
      <dgm:prSet presAssocID="{C037B577-9D52-486B-A5ED-01AAFE29DF42}" presName="hierChild2" presStyleCnt="0"/>
      <dgm:spPr/>
    </dgm:pt>
  </dgm:ptLst>
  <dgm:cxnLst>
    <dgm:cxn modelId="{26018137-A29F-446C-BA30-4FB45C33789F}" type="presOf" srcId="{F903E31E-9912-4FD7-B35F-7E117ADD65D8}" destId="{03C96C7C-4EA3-4AA3-B82B-D6387B7D5CB9}" srcOrd="0" destOrd="0" presId="urn:microsoft.com/office/officeart/2005/8/layout/hierarchy1"/>
    <dgm:cxn modelId="{B8282C48-8F77-4BE3-B283-EFB5BA04AE47}" type="presOf" srcId="{673F96E9-9A81-423B-BEBC-20BD84A7AFE8}" destId="{17A3EE4D-9B90-483F-9001-25FF54E885BC}" srcOrd="0" destOrd="0" presId="urn:microsoft.com/office/officeart/2005/8/layout/hierarchy1"/>
    <dgm:cxn modelId="{2F5DDC5A-809B-48EB-BEFF-3F267487E042}" srcId="{F903E31E-9912-4FD7-B35F-7E117ADD65D8}" destId="{673F96E9-9A81-423B-BEBC-20BD84A7AFE8}" srcOrd="0" destOrd="0" parTransId="{A79539B6-05A3-4B22-8871-94BBD3E6CBD4}" sibTransId="{2A9CB0D2-9565-4BBE-AA55-28B153549045}"/>
    <dgm:cxn modelId="{7879AF89-8D97-4909-AB80-BF587C1135B7}" srcId="{F903E31E-9912-4FD7-B35F-7E117ADD65D8}" destId="{C037B577-9D52-486B-A5ED-01AAFE29DF42}" srcOrd="1" destOrd="0" parTransId="{AC5D876A-BDAE-44ED-8EFE-F887D415771B}" sibTransId="{112FC459-7CE3-4D0C-BE5A-52A8DC38763B}"/>
    <dgm:cxn modelId="{CE24A38B-591A-4548-8BD8-2A0FD5FAEC10}" type="presOf" srcId="{C037B577-9D52-486B-A5ED-01AAFE29DF42}" destId="{089351E1-4476-4E6E-B96D-3B508AAF36DC}" srcOrd="0" destOrd="0" presId="urn:microsoft.com/office/officeart/2005/8/layout/hierarchy1"/>
    <dgm:cxn modelId="{9E208A0E-A312-4C1E-94FE-85E3D0BB6B72}" type="presParOf" srcId="{03C96C7C-4EA3-4AA3-B82B-D6387B7D5CB9}" destId="{096A0327-DF43-4FA1-A256-692DA3FBB706}" srcOrd="0" destOrd="0" presId="urn:microsoft.com/office/officeart/2005/8/layout/hierarchy1"/>
    <dgm:cxn modelId="{55A30F2C-650A-47F6-9DDF-465934220B64}" type="presParOf" srcId="{096A0327-DF43-4FA1-A256-692DA3FBB706}" destId="{A9458B79-A9E1-470F-8185-511AB94AAA1D}" srcOrd="0" destOrd="0" presId="urn:microsoft.com/office/officeart/2005/8/layout/hierarchy1"/>
    <dgm:cxn modelId="{D150868E-A8E8-4CB1-BB88-1A9932732E36}" type="presParOf" srcId="{A9458B79-A9E1-470F-8185-511AB94AAA1D}" destId="{3B6CD318-84A7-4AF8-AEB7-5FDDA9A547BC}" srcOrd="0" destOrd="0" presId="urn:microsoft.com/office/officeart/2005/8/layout/hierarchy1"/>
    <dgm:cxn modelId="{F74E8613-C4AA-45DF-BCB9-FD5142433A0F}" type="presParOf" srcId="{A9458B79-A9E1-470F-8185-511AB94AAA1D}" destId="{17A3EE4D-9B90-483F-9001-25FF54E885BC}" srcOrd="1" destOrd="0" presId="urn:microsoft.com/office/officeart/2005/8/layout/hierarchy1"/>
    <dgm:cxn modelId="{08C62A40-548C-4765-93C0-AF7CA9E5DA6F}" type="presParOf" srcId="{096A0327-DF43-4FA1-A256-692DA3FBB706}" destId="{5472A6A5-13D8-4A83-8852-576D9632A8BD}" srcOrd="1" destOrd="0" presId="urn:microsoft.com/office/officeart/2005/8/layout/hierarchy1"/>
    <dgm:cxn modelId="{F32490CC-12EE-4C9C-A2C8-A8110EC6F7CE}" type="presParOf" srcId="{03C96C7C-4EA3-4AA3-B82B-D6387B7D5CB9}" destId="{D28416B7-45EE-4BD7-A859-AD8C2C1910E0}" srcOrd="1" destOrd="0" presId="urn:microsoft.com/office/officeart/2005/8/layout/hierarchy1"/>
    <dgm:cxn modelId="{A25F4CB2-6469-4599-B9B8-1D588E5175DD}" type="presParOf" srcId="{D28416B7-45EE-4BD7-A859-AD8C2C1910E0}" destId="{80898F0B-0104-4881-990E-18147B03C398}" srcOrd="0" destOrd="0" presId="urn:microsoft.com/office/officeart/2005/8/layout/hierarchy1"/>
    <dgm:cxn modelId="{E623ED47-ED61-48C2-A3D1-CDB5A8C3E3EA}" type="presParOf" srcId="{80898F0B-0104-4881-990E-18147B03C398}" destId="{4A6E09A1-6262-47F7-9D5E-7EDE395708C1}" srcOrd="0" destOrd="0" presId="urn:microsoft.com/office/officeart/2005/8/layout/hierarchy1"/>
    <dgm:cxn modelId="{82BCD184-81C4-4057-86E1-5BDCCC74D2E3}" type="presParOf" srcId="{80898F0B-0104-4881-990E-18147B03C398}" destId="{089351E1-4476-4E6E-B96D-3B508AAF36DC}" srcOrd="1" destOrd="0" presId="urn:microsoft.com/office/officeart/2005/8/layout/hierarchy1"/>
    <dgm:cxn modelId="{2F459F04-14F0-43B0-B69D-169EE9B5C1BD}" type="presParOf" srcId="{D28416B7-45EE-4BD7-A859-AD8C2C1910E0}" destId="{D6F90417-07CA-4BDF-8FC5-25AD88C069D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A343AA-9EF6-4883-99C5-52748122FD24}"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FC2894AC-389C-475C-B81F-7276644DD243}">
      <dgm:prSet/>
      <dgm:spPr/>
      <dgm:t>
        <a:bodyPr/>
        <a:lstStyle/>
        <a:p>
          <a:r>
            <a:rPr lang="en-US"/>
            <a:t>Align prices with the costs of serving consumers.</a:t>
          </a:r>
        </a:p>
      </dgm:t>
    </dgm:pt>
    <dgm:pt modelId="{20583F16-1D02-4B26-B9BB-413839646A46}" type="parTrans" cxnId="{10136EBE-709D-4900-95EF-FECA9AAB0C55}">
      <dgm:prSet/>
      <dgm:spPr/>
      <dgm:t>
        <a:bodyPr/>
        <a:lstStyle/>
        <a:p>
          <a:endParaRPr lang="en-US"/>
        </a:p>
      </dgm:t>
    </dgm:pt>
    <dgm:pt modelId="{53DEAC6E-C013-4611-9E1B-CF66C931FB32}" type="sibTrans" cxnId="{10136EBE-709D-4900-95EF-FECA9AAB0C55}">
      <dgm:prSet/>
      <dgm:spPr/>
      <dgm:t>
        <a:bodyPr/>
        <a:lstStyle/>
        <a:p>
          <a:endParaRPr lang="en-US"/>
        </a:p>
      </dgm:t>
    </dgm:pt>
    <dgm:pt modelId="{208202A5-B0B6-40E7-94A3-8694E74D6BEC}">
      <dgm:prSet/>
      <dgm:spPr/>
      <dgm:t>
        <a:bodyPr/>
        <a:lstStyle/>
        <a:p>
          <a:r>
            <a:rPr lang="en-US"/>
            <a:t>Revenue sufficiency, rate stability, and predictability</a:t>
          </a:r>
        </a:p>
      </dgm:t>
    </dgm:pt>
    <dgm:pt modelId="{45039FF2-DF28-484A-8AC9-DC2FA78F1D9F}" type="parTrans" cxnId="{1B1C8B20-E560-4190-A02F-6CC615B08A4B}">
      <dgm:prSet/>
      <dgm:spPr/>
      <dgm:t>
        <a:bodyPr/>
        <a:lstStyle/>
        <a:p>
          <a:endParaRPr lang="en-US"/>
        </a:p>
      </dgm:t>
    </dgm:pt>
    <dgm:pt modelId="{0D3478C8-36D1-4934-99A6-81B4EA062A07}" type="sibTrans" cxnId="{1B1C8B20-E560-4190-A02F-6CC615B08A4B}">
      <dgm:prSet/>
      <dgm:spPr/>
      <dgm:t>
        <a:bodyPr/>
        <a:lstStyle/>
        <a:p>
          <a:endParaRPr lang="en-US"/>
        </a:p>
      </dgm:t>
    </dgm:pt>
    <dgm:pt modelId="{1C4D45D1-1FD8-4889-A10F-599AD4175E3F}">
      <dgm:prSet/>
      <dgm:spPr/>
      <dgm:t>
        <a:bodyPr/>
        <a:lstStyle/>
        <a:p>
          <a:r>
            <a:rPr lang="en-US"/>
            <a:t>Discourage wasteful use of electricity</a:t>
          </a:r>
        </a:p>
      </dgm:t>
    </dgm:pt>
    <dgm:pt modelId="{ABB9EDE9-F5A8-4167-BEE6-9B2871554D21}" type="parTrans" cxnId="{0489937A-5E82-4B52-A8FC-06687BCEBB29}">
      <dgm:prSet/>
      <dgm:spPr/>
      <dgm:t>
        <a:bodyPr/>
        <a:lstStyle/>
        <a:p>
          <a:endParaRPr lang="en-US"/>
        </a:p>
      </dgm:t>
    </dgm:pt>
    <dgm:pt modelId="{AC41CAEE-2A26-4858-9179-96F3C3C4DB0E}" type="sibTrans" cxnId="{0489937A-5E82-4B52-A8FC-06687BCEBB29}">
      <dgm:prSet/>
      <dgm:spPr/>
      <dgm:t>
        <a:bodyPr/>
        <a:lstStyle/>
        <a:p>
          <a:endParaRPr lang="en-US"/>
        </a:p>
      </dgm:t>
    </dgm:pt>
    <dgm:pt modelId="{359C947B-0808-4F2A-A7F7-DB5BB127C30B}">
      <dgm:prSet/>
      <dgm:spPr/>
      <dgm:t>
        <a:bodyPr/>
        <a:lstStyle/>
        <a:p>
          <a:r>
            <a:rPr lang="en-US"/>
            <a:t>Environmental protection and reduce pollution </a:t>
          </a:r>
        </a:p>
      </dgm:t>
    </dgm:pt>
    <dgm:pt modelId="{852E1930-A8E9-46B3-8A60-DB244258EA64}" type="parTrans" cxnId="{D00D2702-2351-4C5B-8496-07AF1A5AFD53}">
      <dgm:prSet/>
      <dgm:spPr/>
      <dgm:t>
        <a:bodyPr/>
        <a:lstStyle/>
        <a:p>
          <a:endParaRPr lang="en-US"/>
        </a:p>
      </dgm:t>
    </dgm:pt>
    <dgm:pt modelId="{07D80DB1-A896-4FA9-B45D-2F8BAA31904A}" type="sibTrans" cxnId="{D00D2702-2351-4C5B-8496-07AF1A5AFD53}">
      <dgm:prSet/>
      <dgm:spPr/>
      <dgm:t>
        <a:bodyPr/>
        <a:lstStyle/>
        <a:p>
          <a:endParaRPr lang="en-US"/>
        </a:p>
      </dgm:t>
    </dgm:pt>
    <dgm:pt modelId="{5A87E584-2DE1-42C8-921D-3E570AA24083}">
      <dgm:prSet/>
      <dgm:spPr/>
      <dgm:t>
        <a:bodyPr/>
        <a:lstStyle/>
        <a:p>
          <a:r>
            <a:rPr lang="en-US"/>
            <a:t>Fairness in the allocation of costs among customers</a:t>
          </a:r>
        </a:p>
      </dgm:t>
    </dgm:pt>
    <dgm:pt modelId="{2208B2EA-5040-4344-B483-8A687272E5D0}" type="parTrans" cxnId="{57D42798-7A46-469D-B3BA-317707843206}">
      <dgm:prSet/>
      <dgm:spPr/>
      <dgm:t>
        <a:bodyPr/>
        <a:lstStyle/>
        <a:p>
          <a:endParaRPr lang="en-US"/>
        </a:p>
      </dgm:t>
    </dgm:pt>
    <dgm:pt modelId="{94ABB2BD-3224-4422-86BE-DE9CF16FB603}" type="sibTrans" cxnId="{57D42798-7A46-469D-B3BA-317707843206}">
      <dgm:prSet/>
      <dgm:spPr/>
      <dgm:t>
        <a:bodyPr/>
        <a:lstStyle/>
        <a:p>
          <a:endParaRPr lang="en-US"/>
        </a:p>
      </dgm:t>
    </dgm:pt>
    <dgm:pt modelId="{58DB8A9C-1A9F-43ED-B6CE-2C5B0AFD0B2B}">
      <dgm:prSet/>
      <dgm:spPr/>
      <dgm:t>
        <a:bodyPr/>
        <a:lstStyle/>
        <a:p>
          <a:r>
            <a:rPr lang="en-US"/>
            <a:t>Avoid undue discrimination (minimize subsidies)</a:t>
          </a:r>
        </a:p>
      </dgm:t>
    </dgm:pt>
    <dgm:pt modelId="{31D1BC6E-DB43-43F3-A29C-3E0FC82960AB}" type="parTrans" cxnId="{A4666D32-73FC-4DF3-AEBB-07E91473333F}">
      <dgm:prSet/>
      <dgm:spPr/>
      <dgm:t>
        <a:bodyPr/>
        <a:lstStyle/>
        <a:p>
          <a:endParaRPr lang="en-US"/>
        </a:p>
      </dgm:t>
    </dgm:pt>
    <dgm:pt modelId="{9F480862-ACF2-479F-9560-08ADB071B57E}" type="sibTrans" cxnId="{A4666D32-73FC-4DF3-AEBB-07E91473333F}">
      <dgm:prSet/>
      <dgm:spPr/>
      <dgm:t>
        <a:bodyPr/>
        <a:lstStyle/>
        <a:p>
          <a:endParaRPr lang="en-US"/>
        </a:p>
      </dgm:t>
    </dgm:pt>
    <dgm:pt modelId="{54A62F79-3B7D-4DB1-AAEB-9DCFF5A6D968}">
      <dgm:prSet/>
      <dgm:spPr/>
      <dgm:t>
        <a:bodyPr/>
        <a:lstStyle/>
        <a:p>
          <a:r>
            <a:rPr lang="en-US"/>
            <a:t>Promote innovation and respond to changing demand-supply patterns</a:t>
          </a:r>
        </a:p>
      </dgm:t>
    </dgm:pt>
    <dgm:pt modelId="{684CFFDB-8FD2-4477-B8F6-086953666E33}" type="parTrans" cxnId="{B328F31A-CFEF-4788-87EF-86FC763F0EEC}">
      <dgm:prSet/>
      <dgm:spPr/>
      <dgm:t>
        <a:bodyPr/>
        <a:lstStyle/>
        <a:p>
          <a:endParaRPr lang="en-US"/>
        </a:p>
      </dgm:t>
    </dgm:pt>
    <dgm:pt modelId="{671FA65E-499E-4362-970C-16669CD81ECE}" type="sibTrans" cxnId="{B328F31A-CFEF-4788-87EF-86FC763F0EEC}">
      <dgm:prSet/>
      <dgm:spPr/>
      <dgm:t>
        <a:bodyPr/>
        <a:lstStyle/>
        <a:p>
          <a:endParaRPr lang="en-US"/>
        </a:p>
      </dgm:t>
    </dgm:pt>
    <dgm:pt modelId="{CA9EFE79-AD48-408A-8AEA-2E1A7F01DA01}">
      <dgm:prSet/>
      <dgm:spPr/>
      <dgm:t>
        <a:bodyPr/>
        <a:lstStyle/>
        <a:p>
          <a:r>
            <a:rPr lang="en-US"/>
            <a:t>Simplicity, certainty, convenience of payment, economy in collection, understandability, public acceptance, feasibility in application</a:t>
          </a:r>
        </a:p>
      </dgm:t>
    </dgm:pt>
    <dgm:pt modelId="{885B64A3-AF12-4C17-893B-B2914822F4AD}" type="parTrans" cxnId="{D56C4805-E866-4288-89CA-DEAB32931B26}">
      <dgm:prSet/>
      <dgm:spPr/>
      <dgm:t>
        <a:bodyPr/>
        <a:lstStyle/>
        <a:p>
          <a:endParaRPr lang="en-US"/>
        </a:p>
      </dgm:t>
    </dgm:pt>
    <dgm:pt modelId="{CF52061E-47E8-4596-83EF-77892F92E7B5}" type="sibTrans" cxnId="{D56C4805-E866-4288-89CA-DEAB32931B26}">
      <dgm:prSet/>
      <dgm:spPr/>
      <dgm:t>
        <a:bodyPr/>
        <a:lstStyle/>
        <a:p>
          <a:endParaRPr lang="en-US"/>
        </a:p>
      </dgm:t>
    </dgm:pt>
    <dgm:pt modelId="{F1987F67-82BF-4D49-A757-EA92A5F06555}">
      <dgm:prSet/>
      <dgm:spPr/>
      <dgm:t>
        <a:bodyPr/>
        <a:lstStyle/>
        <a:p>
          <a:r>
            <a:rPr lang="en-US"/>
            <a:t>Use price as a signal to promote economically-efficient consumption behavior</a:t>
          </a:r>
        </a:p>
      </dgm:t>
    </dgm:pt>
    <dgm:pt modelId="{D9C7759B-FF62-4CF2-BA3E-86BC14A261E3}" type="parTrans" cxnId="{4BD33E66-8F88-4C30-88DC-14F1075ABE24}">
      <dgm:prSet/>
      <dgm:spPr/>
      <dgm:t>
        <a:bodyPr/>
        <a:lstStyle/>
        <a:p>
          <a:endParaRPr lang="en-US"/>
        </a:p>
      </dgm:t>
    </dgm:pt>
    <dgm:pt modelId="{FC9554A6-911E-4787-9355-4AC6C92DD90E}" type="sibTrans" cxnId="{4BD33E66-8F88-4C30-88DC-14F1075ABE24}">
      <dgm:prSet/>
      <dgm:spPr/>
      <dgm:t>
        <a:bodyPr/>
        <a:lstStyle/>
        <a:p>
          <a:endParaRPr lang="en-US"/>
        </a:p>
      </dgm:t>
    </dgm:pt>
    <dgm:pt modelId="{CCCBCB96-FB46-4819-BC55-6253AED95F97}">
      <dgm:prSet/>
      <dgm:spPr/>
      <dgm:t>
        <a:bodyPr/>
        <a:lstStyle/>
        <a:p>
          <a:r>
            <a:rPr lang="en-US"/>
            <a:t>Advance economic development goals</a:t>
          </a:r>
        </a:p>
      </dgm:t>
    </dgm:pt>
    <dgm:pt modelId="{0CFE6D54-D8A8-45BF-9C33-0C25307ECCA8}" type="parTrans" cxnId="{5DC96BF9-5688-4D93-ACD0-7024C49CBA07}">
      <dgm:prSet/>
      <dgm:spPr/>
      <dgm:t>
        <a:bodyPr/>
        <a:lstStyle/>
        <a:p>
          <a:endParaRPr lang="en-US"/>
        </a:p>
      </dgm:t>
    </dgm:pt>
    <dgm:pt modelId="{AA4B289A-D587-4050-8245-D949D9A31652}" type="sibTrans" cxnId="{5DC96BF9-5688-4D93-ACD0-7024C49CBA07}">
      <dgm:prSet/>
      <dgm:spPr/>
      <dgm:t>
        <a:bodyPr/>
        <a:lstStyle/>
        <a:p>
          <a:endParaRPr lang="en-US"/>
        </a:p>
      </dgm:t>
    </dgm:pt>
    <dgm:pt modelId="{FF1700BF-5689-4925-8ACE-3AF6524BBF5F}">
      <dgm:prSet/>
      <dgm:spPr/>
      <dgm:t>
        <a:bodyPr/>
        <a:lstStyle/>
        <a:p>
          <a:r>
            <a:rPr lang="en-US"/>
            <a:t>Customer Acceptance</a:t>
          </a:r>
        </a:p>
      </dgm:t>
    </dgm:pt>
    <dgm:pt modelId="{E18E2060-0B63-4F44-ACF5-4058A6BDD551}" type="parTrans" cxnId="{E5FE35A8-5EB6-4088-8EC4-1891564E1064}">
      <dgm:prSet/>
      <dgm:spPr/>
      <dgm:t>
        <a:bodyPr/>
        <a:lstStyle/>
        <a:p>
          <a:endParaRPr lang="en-US"/>
        </a:p>
      </dgm:t>
    </dgm:pt>
    <dgm:pt modelId="{8712A87A-A9B7-4CB8-A347-25896FF4687B}" type="sibTrans" cxnId="{E5FE35A8-5EB6-4088-8EC4-1891564E1064}">
      <dgm:prSet/>
      <dgm:spPr/>
      <dgm:t>
        <a:bodyPr/>
        <a:lstStyle/>
        <a:p>
          <a:endParaRPr lang="en-US"/>
        </a:p>
      </dgm:t>
    </dgm:pt>
    <dgm:pt modelId="{A3FDD7A5-6528-4A39-8563-F33953C51D49}">
      <dgm:prSet/>
      <dgm:spPr/>
      <dgm:t>
        <a:bodyPr/>
        <a:lstStyle/>
        <a:p>
          <a:r>
            <a:rPr lang="en-US" b="1" dirty="0">
              <a:solidFill>
                <a:schemeClr val="tx2">
                  <a:lumMod val="90000"/>
                  <a:lumOff val="10000"/>
                </a:schemeClr>
              </a:solidFill>
            </a:rPr>
            <a:t>There may be conflicts among these objectives</a:t>
          </a:r>
        </a:p>
      </dgm:t>
    </dgm:pt>
    <dgm:pt modelId="{04B5B32D-DF63-43EB-A7B6-B90D4DEAC407}" type="parTrans" cxnId="{76E7440B-57E0-41C1-AD40-A6F7BD5FF279}">
      <dgm:prSet/>
      <dgm:spPr/>
      <dgm:t>
        <a:bodyPr/>
        <a:lstStyle/>
        <a:p>
          <a:endParaRPr lang="en-US"/>
        </a:p>
      </dgm:t>
    </dgm:pt>
    <dgm:pt modelId="{E08A46E0-C2D3-4255-AE68-B10F85B26CE9}" type="sibTrans" cxnId="{76E7440B-57E0-41C1-AD40-A6F7BD5FF279}">
      <dgm:prSet/>
      <dgm:spPr/>
      <dgm:t>
        <a:bodyPr/>
        <a:lstStyle/>
        <a:p>
          <a:endParaRPr lang="en-US"/>
        </a:p>
      </dgm:t>
    </dgm:pt>
    <dgm:pt modelId="{98EDE08E-1BA7-4724-AE13-9F8E513FC6BD}" type="pres">
      <dgm:prSet presAssocID="{E7A343AA-9EF6-4883-99C5-52748122FD24}" presName="diagram" presStyleCnt="0">
        <dgm:presLayoutVars>
          <dgm:dir/>
          <dgm:resizeHandles val="exact"/>
        </dgm:presLayoutVars>
      </dgm:prSet>
      <dgm:spPr/>
    </dgm:pt>
    <dgm:pt modelId="{9F58BB8B-EF3A-4EBC-A617-C6720A6FFA7B}" type="pres">
      <dgm:prSet presAssocID="{FC2894AC-389C-475C-B81F-7276644DD243}" presName="node" presStyleLbl="node1" presStyleIdx="0" presStyleCnt="12">
        <dgm:presLayoutVars>
          <dgm:bulletEnabled val="1"/>
        </dgm:presLayoutVars>
      </dgm:prSet>
      <dgm:spPr/>
    </dgm:pt>
    <dgm:pt modelId="{0529752F-F345-4459-B944-99E2202A25F6}" type="pres">
      <dgm:prSet presAssocID="{53DEAC6E-C013-4611-9E1B-CF66C931FB32}" presName="sibTrans" presStyleCnt="0"/>
      <dgm:spPr/>
    </dgm:pt>
    <dgm:pt modelId="{658A50E3-3B46-468D-B0EC-F1712FE8F244}" type="pres">
      <dgm:prSet presAssocID="{208202A5-B0B6-40E7-94A3-8694E74D6BEC}" presName="node" presStyleLbl="node1" presStyleIdx="1" presStyleCnt="12">
        <dgm:presLayoutVars>
          <dgm:bulletEnabled val="1"/>
        </dgm:presLayoutVars>
      </dgm:prSet>
      <dgm:spPr/>
    </dgm:pt>
    <dgm:pt modelId="{C9635734-F775-42BD-8BE5-49965EDA1B13}" type="pres">
      <dgm:prSet presAssocID="{0D3478C8-36D1-4934-99A6-81B4EA062A07}" presName="sibTrans" presStyleCnt="0"/>
      <dgm:spPr/>
    </dgm:pt>
    <dgm:pt modelId="{631AA0F5-754E-4ABE-A8E5-64BD5F2CC89A}" type="pres">
      <dgm:prSet presAssocID="{1C4D45D1-1FD8-4889-A10F-599AD4175E3F}" presName="node" presStyleLbl="node1" presStyleIdx="2" presStyleCnt="12">
        <dgm:presLayoutVars>
          <dgm:bulletEnabled val="1"/>
        </dgm:presLayoutVars>
      </dgm:prSet>
      <dgm:spPr/>
    </dgm:pt>
    <dgm:pt modelId="{D0735230-067F-463C-B35D-1FD761A40827}" type="pres">
      <dgm:prSet presAssocID="{AC41CAEE-2A26-4858-9179-96F3C3C4DB0E}" presName="sibTrans" presStyleCnt="0"/>
      <dgm:spPr/>
    </dgm:pt>
    <dgm:pt modelId="{F111197D-C6A5-4FD6-A71E-A0263F9E3BCD}" type="pres">
      <dgm:prSet presAssocID="{359C947B-0808-4F2A-A7F7-DB5BB127C30B}" presName="node" presStyleLbl="node1" presStyleIdx="3" presStyleCnt="12">
        <dgm:presLayoutVars>
          <dgm:bulletEnabled val="1"/>
        </dgm:presLayoutVars>
      </dgm:prSet>
      <dgm:spPr/>
    </dgm:pt>
    <dgm:pt modelId="{ABEDE18A-D680-4391-8577-C014B30ED344}" type="pres">
      <dgm:prSet presAssocID="{07D80DB1-A896-4FA9-B45D-2F8BAA31904A}" presName="sibTrans" presStyleCnt="0"/>
      <dgm:spPr/>
    </dgm:pt>
    <dgm:pt modelId="{9984B391-CB01-4F79-AA75-7EDC4C1986BA}" type="pres">
      <dgm:prSet presAssocID="{5A87E584-2DE1-42C8-921D-3E570AA24083}" presName="node" presStyleLbl="node1" presStyleIdx="4" presStyleCnt="12">
        <dgm:presLayoutVars>
          <dgm:bulletEnabled val="1"/>
        </dgm:presLayoutVars>
      </dgm:prSet>
      <dgm:spPr/>
    </dgm:pt>
    <dgm:pt modelId="{C92D8AE0-ED5A-4307-ADB1-BDD6461F1F50}" type="pres">
      <dgm:prSet presAssocID="{94ABB2BD-3224-4422-86BE-DE9CF16FB603}" presName="sibTrans" presStyleCnt="0"/>
      <dgm:spPr/>
    </dgm:pt>
    <dgm:pt modelId="{DE66FA72-2265-4351-9349-568EC50C25DA}" type="pres">
      <dgm:prSet presAssocID="{58DB8A9C-1A9F-43ED-B6CE-2C5B0AFD0B2B}" presName="node" presStyleLbl="node1" presStyleIdx="5" presStyleCnt="12">
        <dgm:presLayoutVars>
          <dgm:bulletEnabled val="1"/>
        </dgm:presLayoutVars>
      </dgm:prSet>
      <dgm:spPr/>
    </dgm:pt>
    <dgm:pt modelId="{3E04B9CF-1D23-4BEC-A62A-FA80DE2AF825}" type="pres">
      <dgm:prSet presAssocID="{9F480862-ACF2-479F-9560-08ADB071B57E}" presName="sibTrans" presStyleCnt="0"/>
      <dgm:spPr/>
    </dgm:pt>
    <dgm:pt modelId="{F43C78AF-BF2A-4343-B428-794D6E8F69DA}" type="pres">
      <dgm:prSet presAssocID="{54A62F79-3B7D-4DB1-AAEB-9DCFF5A6D968}" presName="node" presStyleLbl="node1" presStyleIdx="6" presStyleCnt="12">
        <dgm:presLayoutVars>
          <dgm:bulletEnabled val="1"/>
        </dgm:presLayoutVars>
      </dgm:prSet>
      <dgm:spPr/>
    </dgm:pt>
    <dgm:pt modelId="{C20D8FC1-41B4-4109-8B01-616ABAC7BBF5}" type="pres">
      <dgm:prSet presAssocID="{671FA65E-499E-4362-970C-16669CD81ECE}" presName="sibTrans" presStyleCnt="0"/>
      <dgm:spPr/>
    </dgm:pt>
    <dgm:pt modelId="{756D8B3C-3FB2-4E5D-B777-47164E401FC7}" type="pres">
      <dgm:prSet presAssocID="{CA9EFE79-AD48-408A-8AEA-2E1A7F01DA01}" presName="node" presStyleLbl="node1" presStyleIdx="7" presStyleCnt="12">
        <dgm:presLayoutVars>
          <dgm:bulletEnabled val="1"/>
        </dgm:presLayoutVars>
      </dgm:prSet>
      <dgm:spPr/>
    </dgm:pt>
    <dgm:pt modelId="{75496E92-8788-4AAB-B86D-A66F2265DB55}" type="pres">
      <dgm:prSet presAssocID="{CF52061E-47E8-4596-83EF-77892F92E7B5}" presName="sibTrans" presStyleCnt="0"/>
      <dgm:spPr/>
    </dgm:pt>
    <dgm:pt modelId="{9E99EFBF-0EE8-435A-875D-B8015B707AD7}" type="pres">
      <dgm:prSet presAssocID="{F1987F67-82BF-4D49-A757-EA92A5F06555}" presName="node" presStyleLbl="node1" presStyleIdx="8" presStyleCnt="12">
        <dgm:presLayoutVars>
          <dgm:bulletEnabled val="1"/>
        </dgm:presLayoutVars>
      </dgm:prSet>
      <dgm:spPr/>
    </dgm:pt>
    <dgm:pt modelId="{2ABADA3E-4830-4613-8B37-88E44876FD57}" type="pres">
      <dgm:prSet presAssocID="{FC9554A6-911E-4787-9355-4AC6C92DD90E}" presName="sibTrans" presStyleCnt="0"/>
      <dgm:spPr/>
    </dgm:pt>
    <dgm:pt modelId="{4420BDEE-8761-464E-965E-10217445ABB0}" type="pres">
      <dgm:prSet presAssocID="{CCCBCB96-FB46-4819-BC55-6253AED95F97}" presName="node" presStyleLbl="node1" presStyleIdx="9" presStyleCnt="12">
        <dgm:presLayoutVars>
          <dgm:bulletEnabled val="1"/>
        </dgm:presLayoutVars>
      </dgm:prSet>
      <dgm:spPr/>
    </dgm:pt>
    <dgm:pt modelId="{D3904BB1-9D55-45BE-9F6A-4F6C367F6211}" type="pres">
      <dgm:prSet presAssocID="{AA4B289A-D587-4050-8245-D949D9A31652}" presName="sibTrans" presStyleCnt="0"/>
      <dgm:spPr/>
    </dgm:pt>
    <dgm:pt modelId="{0783E889-C493-4061-B179-3350592B1E18}" type="pres">
      <dgm:prSet presAssocID="{FF1700BF-5689-4925-8ACE-3AF6524BBF5F}" presName="node" presStyleLbl="node1" presStyleIdx="10" presStyleCnt="12">
        <dgm:presLayoutVars>
          <dgm:bulletEnabled val="1"/>
        </dgm:presLayoutVars>
      </dgm:prSet>
      <dgm:spPr/>
    </dgm:pt>
    <dgm:pt modelId="{77B3D788-EBA4-4E50-85D8-53D39942A9C6}" type="pres">
      <dgm:prSet presAssocID="{8712A87A-A9B7-4CB8-A347-25896FF4687B}" presName="sibTrans" presStyleCnt="0"/>
      <dgm:spPr/>
    </dgm:pt>
    <dgm:pt modelId="{8B155069-193C-4DB9-8D53-E3F8C6E78A41}" type="pres">
      <dgm:prSet presAssocID="{A3FDD7A5-6528-4A39-8563-F33953C51D49}" presName="node" presStyleLbl="node1" presStyleIdx="11" presStyleCnt="12">
        <dgm:presLayoutVars>
          <dgm:bulletEnabled val="1"/>
        </dgm:presLayoutVars>
      </dgm:prSet>
      <dgm:spPr/>
    </dgm:pt>
  </dgm:ptLst>
  <dgm:cxnLst>
    <dgm:cxn modelId="{19785401-CB70-4FAE-8EE5-8C20F6674CB7}" type="presOf" srcId="{359C947B-0808-4F2A-A7F7-DB5BB127C30B}" destId="{F111197D-C6A5-4FD6-A71E-A0263F9E3BCD}" srcOrd="0" destOrd="0" presId="urn:microsoft.com/office/officeart/2005/8/layout/default"/>
    <dgm:cxn modelId="{D00D2702-2351-4C5B-8496-07AF1A5AFD53}" srcId="{E7A343AA-9EF6-4883-99C5-52748122FD24}" destId="{359C947B-0808-4F2A-A7F7-DB5BB127C30B}" srcOrd="3" destOrd="0" parTransId="{852E1930-A8E9-46B3-8A60-DB244258EA64}" sibTransId="{07D80DB1-A896-4FA9-B45D-2F8BAA31904A}"/>
    <dgm:cxn modelId="{D56C4805-E866-4288-89CA-DEAB32931B26}" srcId="{E7A343AA-9EF6-4883-99C5-52748122FD24}" destId="{CA9EFE79-AD48-408A-8AEA-2E1A7F01DA01}" srcOrd="7" destOrd="0" parTransId="{885B64A3-AF12-4C17-893B-B2914822F4AD}" sibTransId="{CF52061E-47E8-4596-83EF-77892F92E7B5}"/>
    <dgm:cxn modelId="{DA1DC507-E6A5-412B-8DD6-2E1A4A9D7BDE}" type="presOf" srcId="{FC2894AC-389C-475C-B81F-7276644DD243}" destId="{9F58BB8B-EF3A-4EBC-A617-C6720A6FFA7B}" srcOrd="0" destOrd="0" presId="urn:microsoft.com/office/officeart/2005/8/layout/default"/>
    <dgm:cxn modelId="{76E7440B-57E0-41C1-AD40-A6F7BD5FF279}" srcId="{E7A343AA-9EF6-4883-99C5-52748122FD24}" destId="{A3FDD7A5-6528-4A39-8563-F33953C51D49}" srcOrd="11" destOrd="0" parTransId="{04B5B32D-DF63-43EB-A7B6-B90D4DEAC407}" sibTransId="{E08A46E0-C2D3-4255-AE68-B10F85B26CE9}"/>
    <dgm:cxn modelId="{E50BD410-9935-4BC9-833E-F9269D9047A1}" type="presOf" srcId="{208202A5-B0B6-40E7-94A3-8694E74D6BEC}" destId="{658A50E3-3B46-468D-B0EC-F1712FE8F244}" srcOrd="0" destOrd="0" presId="urn:microsoft.com/office/officeart/2005/8/layout/default"/>
    <dgm:cxn modelId="{B328F31A-CFEF-4788-87EF-86FC763F0EEC}" srcId="{E7A343AA-9EF6-4883-99C5-52748122FD24}" destId="{54A62F79-3B7D-4DB1-AAEB-9DCFF5A6D968}" srcOrd="6" destOrd="0" parTransId="{684CFFDB-8FD2-4477-B8F6-086953666E33}" sibTransId="{671FA65E-499E-4362-970C-16669CD81ECE}"/>
    <dgm:cxn modelId="{1B1C8B20-E560-4190-A02F-6CC615B08A4B}" srcId="{E7A343AA-9EF6-4883-99C5-52748122FD24}" destId="{208202A5-B0B6-40E7-94A3-8694E74D6BEC}" srcOrd="1" destOrd="0" parTransId="{45039FF2-DF28-484A-8AC9-DC2FA78F1D9F}" sibTransId="{0D3478C8-36D1-4934-99A6-81B4EA062A07}"/>
    <dgm:cxn modelId="{A4666D32-73FC-4DF3-AEBB-07E91473333F}" srcId="{E7A343AA-9EF6-4883-99C5-52748122FD24}" destId="{58DB8A9C-1A9F-43ED-B6CE-2C5B0AFD0B2B}" srcOrd="5" destOrd="0" parTransId="{31D1BC6E-DB43-43F3-A29C-3E0FC82960AB}" sibTransId="{9F480862-ACF2-479F-9560-08ADB071B57E}"/>
    <dgm:cxn modelId="{BAA6143A-8246-479E-BFFC-1F455D9E209F}" type="presOf" srcId="{58DB8A9C-1A9F-43ED-B6CE-2C5B0AFD0B2B}" destId="{DE66FA72-2265-4351-9349-568EC50C25DA}" srcOrd="0" destOrd="0" presId="urn:microsoft.com/office/officeart/2005/8/layout/default"/>
    <dgm:cxn modelId="{5C036864-3EA1-40AF-B664-AD0127B24E77}" type="presOf" srcId="{F1987F67-82BF-4D49-A757-EA92A5F06555}" destId="{9E99EFBF-0EE8-435A-875D-B8015B707AD7}" srcOrd="0" destOrd="0" presId="urn:microsoft.com/office/officeart/2005/8/layout/default"/>
    <dgm:cxn modelId="{4BD33E66-8F88-4C30-88DC-14F1075ABE24}" srcId="{E7A343AA-9EF6-4883-99C5-52748122FD24}" destId="{F1987F67-82BF-4D49-A757-EA92A5F06555}" srcOrd="8" destOrd="0" parTransId="{D9C7759B-FF62-4CF2-BA3E-86BC14A261E3}" sibTransId="{FC9554A6-911E-4787-9355-4AC6C92DD90E}"/>
    <dgm:cxn modelId="{D6527368-510A-4A02-ADD3-001C145A5CF0}" type="presOf" srcId="{E7A343AA-9EF6-4883-99C5-52748122FD24}" destId="{98EDE08E-1BA7-4724-AE13-9F8E513FC6BD}" srcOrd="0" destOrd="0" presId="urn:microsoft.com/office/officeart/2005/8/layout/default"/>
    <dgm:cxn modelId="{367AA16A-48C2-481C-A627-8254B8D8EB3C}" type="presOf" srcId="{CA9EFE79-AD48-408A-8AEA-2E1A7F01DA01}" destId="{756D8B3C-3FB2-4E5D-B777-47164E401FC7}" srcOrd="0" destOrd="0" presId="urn:microsoft.com/office/officeart/2005/8/layout/default"/>
    <dgm:cxn modelId="{BF8F0154-4D24-4AFE-830B-89D9539DF5EF}" type="presOf" srcId="{1C4D45D1-1FD8-4889-A10F-599AD4175E3F}" destId="{631AA0F5-754E-4ABE-A8E5-64BD5F2CC89A}" srcOrd="0" destOrd="0" presId="urn:microsoft.com/office/officeart/2005/8/layout/default"/>
    <dgm:cxn modelId="{0489937A-5E82-4B52-A8FC-06687BCEBB29}" srcId="{E7A343AA-9EF6-4883-99C5-52748122FD24}" destId="{1C4D45D1-1FD8-4889-A10F-599AD4175E3F}" srcOrd="2" destOrd="0" parTransId="{ABB9EDE9-F5A8-4167-BEE6-9B2871554D21}" sibTransId="{AC41CAEE-2A26-4858-9179-96F3C3C4DB0E}"/>
    <dgm:cxn modelId="{57D42798-7A46-469D-B3BA-317707843206}" srcId="{E7A343AA-9EF6-4883-99C5-52748122FD24}" destId="{5A87E584-2DE1-42C8-921D-3E570AA24083}" srcOrd="4" destOrd="0" parTransId="{2208B2EA-5040-4344-B483-8A687272E5D0}" sibTransId="{94ABB2BD-3224-4422-86BE-DE9CF16FB603}"/>
    <dgm:cxn modelId="{E5FE35A8-5EB6-4088-8EC4-1891564E1064}" srcId="{E7A343AA-9EF6-4883-99C5-52748122FD24}" destId="{FF1700BF-5689-4925-8ACE-3AF6524BBF5F}" srcOrd="10" destOrd="0" parTransId="{E18E2060-0B63-4F44-ACF5-4058A6BDD551}" sibTransId="{8712A87A-A9B7-4CB8-A347-25896FF4687B}"/>
    <dgm:cxn modelId="{411F86AB-A058-4E86-BCAC-635D9CD41C38}" type="presOf" srcId="{CCCBCB96-FB46-4819-BC55-6253AED95F97}" destId="{4420BDEE-8761-464E-965E-10217445ABB0}" srcOrd="0" destOrd="0" presId="urn:microsoft.com/office/officeart/2005/8/layout/default"/>
    <dgm:cxn modelId="{10136EBE-709D-4900-95EF-FECA9AAB0C55}" srcId="{E7A343AA-9EF6-4883-99C5-52748122FD24}" destId="{FC2894AC-389C-475C-B81F-7276644DD243}" srcOrd="0" destOrd="0" parTransId="{20583F16-1D02-4B26-B9BB-413839646A46}" sibTransId="{53DEAC6E-C013-4611-9E1B-CF66C931FB32}"/>
    <dgm:cxn modelId="{E979C5C3-4425-4B41-A86D-196D17F794B6}" type="presOf" srcId="{A3FDD7A5-6528-4A39-8563-F33953C51D49}" destId="{8B155069-193C-4DB9-8D53-E3F8C6E78A41}" srcOrd="0" destOrd="0" presId="urn:microsoft.com/office/officeart/2005/8/layout/default"/>
    <dgm:cxn modelId="{2F3AC4E0-4A8C-4A00-83CF-4F7E5E8BCBA2}" type="presOf" srcId="{FF1700BF-5689-4925-8ACE-3AF6524BBF5F}" destId="{0783E889-C493-4061-B179-3350592B1E18}" srcOrd="0" destOrd="0" presId="urn:microsoft.com/office/officeart/2005/8/layout/default"/>
    <dgm:cxn modelId="{30A297F5-D94C-4408-A7B4-57D37714FA13}" type="presOf" srcId="{54A62F79-3B7D-4DB1-AAEB-9DCFF5A6D968}" destId="{F43C78AF-BF2A-4343-B428-794D6E8F69DA}" srcOrd="0" destOrd="0" presId="urn:microsoft.com/office/officeart/2005/8/layout/default"/>
    <dgm:cxn modelId="{5DC96BF9-5688-4D93-ACD0-7024C49CBA07}" srcId="{E7A343AA-9EF6-4883-99C5-52748122FD24}" destId="{CCCBCB96-FB46-4819-BC55-6253AED95F97}" srcOrd="9" destOrd="0" parTransId="{0CFE6D54-D8A8-45BF-9C33-0C25307ECCA8}" sibTransId="{AA4B289A-D587-4050-8245-D949D9A31652}"/>
    <dgm:cxn modelId="{0A13CCFD-BBC7-4D6D-BF99-F73B192C11E6}" type="presOf" srcId="{5A87E584-2DE1-42C8-921D-3E570AA24083}" destId="{9984B391-CB01-4F79-AA75-7EDC4C1986BA}" srcOrd="0" destOrd="0" presId="urn:microsoft.com/office/officeart/2005/8/layout/default"/>
    <dgm:cxn modelId="{1790F06A-5DF2-4F18-82C4-97946BECD394}" type="presParOf" srcId="{98EDE08E-1BA7-4724-AE13-9F8E513FC6BD}" destId="{9F58BB8B-EF3A-4EBC-A617-C6720A6FFA7B}" srcOrd="0" destOrd="0" presId="urn:microsoft.com/office/officeart/2005/8/layout/default"/>
    <dgm:cxn modelId="{07C1F590-C52B-4FD5-99CE-B41602567B66}" type="presParOf" srcId="{98EDE08E-1BA7-4724-AE13-9F8E513FC6BD}" destId="{0529752F-F345-4459-B944-99E2202A25F6}" srcOrd="1" destOrd="0" presId="urn:microsoft.com/office/officeart/2005/8/layout/default"/>
    <dgm:cxn modelId="{6411C4D5-0B75-45FC-A1A9-4704B991B601}" type="presParOf" srcId="{98EDE08E-1BA7-4724-AE13-9F8E513FC6BD}" destId="{658A50E3-3B46-468D-B0EC-F1712FE8F244}" srcOrd="2" destOrd="0" presId="urn:microsoft.com/office/officeart/2005/8/layout/default"/>
    <dgm:cxn modelId="{EAECA0F7-FE08-4911-81A0-565DACE749E0}" type="presParOf" srcId="{98EDE08E-1BA7-4724-AE13-9F8E513FC6BD}" destId="{C9635734-F775-42BD-8BE5-49965EDA1B13}" srcOrd="3" destOrd="0" presId="urn:microsoft.com/office/officeart/2005/8/layout/default"/>
    <dgm:cxn modelId="{C57496A6-1E1D-41FC-BDD3-5D0F10647837}" type="presParOf" srcId="{98EDE08E-1BA7-4724-AE13-9F8E513FC6BD}" destId="{631AA0F5-754E-4ABE-A8E5-64BD5F2CC89A}" srcOrd="4" destOrd="0" presId="urn:microsoft.com/office/officeart/2005/8/layout/default"/>
    <dgm:cxn modelId="{60050A8C-2429-45E8-BF49-FF0F0E3E1EFB}" type="presParOf" srcId="{98EDE08E-1BA7-4724-AE13-9F8E513FC6BD}" destId="{D0735230-067F-463C-B35D-1FD761A40827}" srcOrd="5" destOrd="0" presId="urn:microsoft.com/office/officeart/2005/8/layout/default"/>
    <dgm:cxn modelId="{985508E1-D490-45B2-BB5B-D35BA7FBEFC7}" type="presParOf" srcId="{98EDE08E-1BA7-4724-AE13-9F8E513FC6BD}" destId="{F111197D-C6A5-4FD6-A71E-A0263F9E3BCD}" srcOrd="6" destOrd="0" presId="urn:microsoft.com/office/officeart/2005/8/layout/default"/>
    <dgm:cxn modelId="{1F0D1C09-F703-487D-B8FA-B4700354EBC7}" type="presParOf" srcId="{98EDE08E-1BA7-4724-AE13-9F8E513FC6BD}" destId="{ABEDE18A-D680-4391-8577-C014B30ED344}" srcOrd="7" destOrd="0" presId="urn:microsoft.com/office/officeart/2005/8/layout/default"/>
    <dgm:cxn modelId="{38688948-122E-4922-8387-93D380CC3EBE}" type="presParOf" srcId="{98EDE08E-1BA7-4724-AE13-9F8E513FC6BD}" destId="{9984B391-CB01-4F79-AA75-7EDC4C1986BA}" srcOrd="8" destOrd="0" presId="urn:microsoft.com/office/officeart/2005/8/layout/default"/>
    <dgm:cxn modelId="{1A3D0F08-0FB6-4A11-98B3-6ED32C9AE95A}" type="presParOf" srcId="{98EDE08E-1BA7-4724-AE13-9F8E513FC6BD}" destId="{C92D8AE0-ED5A-4307-ADB1-BDD6461F1F50}" srcOrd="9" destOrd="0" presId="urn:microsoft.com/office/officeart/2005/8/layout/default"/>
    <dgm:cxn modelId="{4E607C5A-E995-4425-8DEA-67A839CE993A}" type="presParOf" srcId="{98EDE08E-1BA7-4724-AE13-9F8E513FC6BD}" destId="{DE66FA72-2265-4351-9349-568EC50C25DA}" srcOrd="10" destOrd="0" presId="urn:microsoft.com/office/officeart/2005/8/layout/default"/>
    <dgm:cxn modelId="{BCB986B5-F3B8-465A-8BD9-B8A318033BA9}" type="presParOf" srcId="{98EDE08E-1BA7-4724-AE13-9F8E513FC6BD}" destId="{3E04B9CF-1D23-4BEC-A62A-FA80DE2AF825}" srcOrd="11" destOrd="0" presId="urn:microsoft.com/office/officeart/2005/8/layout/default"/>
    <dgm:cxn modelId="{27397400-A228-4DC1-94E1-6D87374C6FAF}" type="presParOf" srcId="{98EDE08E-1BA7-4724-AE13-9F8E513FC6BD}" destId="{F43C78AF-BF2A-4343-B428-794D6E8F69DA}" srcOrd="12" destOrd="0" presId="urn:microsoft.com/office/officeart/2005/8/layout/default"/>
    <dgm:cxn modelId="{A5CAC332-A4A0-49E7-8E2C-ABD48B0F12EA}" type="presParOf" srcId="{98EDE08E-1BA7-4724-AE13-9F8E513FC6BD}" destId="{C20D8FC1-41B4-4109-8B01-616ABAC7BBF5}" srcOrd="13" destOrd="0" presId="urn:microsoft.com/office/officeart/2005/8/layout/default"/>
    <dgm:cxn modelId="{E01E8EC7-97DB-4B78-AD46-F4B3B8828B71}" type="presParOf" srcId="{98EDE08E-1BA7-4724-AE13-9F8E513FC6BD}" destId="{756D8B3C-3FB2-4E5D-B777-47164E401FC7}" srcOrd="14" destOrd="0" presId="urn:microsoft.com/office/officeart/2005/8/layout/default"/>
    <dgm:cxn modelId="{51148480-2280-4899-B90C-19F9D629FEB5}" type="presParOf" srcId="{98EDE08E-1BA7-4724-AE13-9F8E513FC6BD}" destId="{75496E92-8788-4AAB-B86D-A66F2265DB55}" srcOrd="15" destOrd="0" presId="urn:microsoft.com/office/officeart/2005/8/layout/default"/>
    <dgm:cxn modelId="{59454860-4BE6-4492-9FFE-F1191365122A}" type="presParOf" srcId="{98EDE08E-1BA7-4724-AE13-9F8E513FC6BD}" destId="{9E99EFBF-0EE8-435A-875D-B8015B707AD7}" srcOrd="16" destOrd="0" presId="urn:microsoft.com/office/officeart/2005/8/layout/default"/>
    <dgm:cxn modelId="{4055DEAE-0A61-4FF4-9FB7-8B8CC43DFA82}" type="presParOf" srcId="{98EDE08E-1BA7-4724-AE13-9F8E513FC6BD}" destId="{2ABADA3E-4830-4613-8B37-88E44876FD57}" srcOrd="17" destOrd="0" presId="urn:microsoft.com/office/officeart/2005/8/layout/default"/>
    <dgm:cxn modelId="{64666E47-945F-47F6-8F34-31C41AD13472}" type="presParOf" srcId="{98EDE08E-1BA7-4724-AE13-9F8E513FC6BD}" destId="{4420BDEE-8761-464E-965E-10217445ABB0}" srcOrd="18" destOrd="0" presId="urn:microsoft.com/office/officeart/2005/8/layout/default"/>
    <dgm:cxn modelId="{98B6D6FF-4629-48BF-8633-494901A1E4F0}" type="presParOf" srcId="{98EDE08E-1BA7-4724-AE13-9F8E513FC6BD}" destId="{D3904BB1-9D55-45BE-9F6A-4F6C367F6211}" srcOrd="19" destOrd="0" presId="urn:microsoft.com/office/officeart/2005/8/layout/default"/>
    <dgm:cxn modelId="{AFA8AE26-5514-48F2-BB67-0D1F70E2F27F}" type="presParOf" srcId="{98EDE08E-1BA7-4724-AE13-9F8E513FC6BD}" destId="{0783E889-C493-4061-B179-3350592B1E18}" srcOrd="20" destOrd="0" presId="urn:microsoft.com/office/officeart/2005/8/layout/default"/>
    <dgm:cxn modelId="{BD1F90B3-8799-4BF4-999A-50B3182D9AC0}" type="presParOf" srcId="{98EDE08E-1BA7-4724-AE13-9F8E513FC6BD}" destId="{77B3D788-EBA4-4E50-85D8-53D39942A9C6}" srcOrd="21" destOrd="0" presId="urn:microsoft.com/office/officeart/2005/8/layout/default"/>
    <dgm:cxn modelId="{EC8A6824-07C5-4C9E-AF5E-DC73C35CB49B}" type="presParOf" srcId="{98EDE08E-1BA7-4724-AE13-9F8E513FC6BD}" destId="{8B155069-193C-4DB9-8D53-E3F8C6E78A41}"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74668F-6FEC-42FC-996D-D23CD3898DA7}"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C80A479E-B29C-42D6-B2D4-23E7BAA5FB05}">
      <dgm:prSet custT="1"/>
      <dgm:spPr/>
      <dgm:t>
        <a:bodyPr/>
        <a:lstStyle/>
        <a:p>
          <a:r>
            <a:rPr lang="en-US" sz="2400" dirty="0"/>
            <a:t>Adjusted test year values vs. projected values?</a:t>
          </a:r>
        </a:p>
      </dgm:t>
    </dgm:pt>
    <dgm:pt modelId="{B3540220-499D-4374-AD9F-90F4415F6E0F}" type="parTrans" cxnId="{B8A8E099-1037-4DC8-9583-A5C1F56544FB}">
      <dgm:prSet/>
      <dgm:spPr/>
      <dgm:t>
        <a:bodyPr/>
        <a:lstStyle/>
        <a:p>
          <a:endParaRPr lang="en-US"/>
        </a:p>
      </dgm:t>
    </dgm:pt>
    <dgm:pt modelId="{E1620880-6465-4C42-B169-7013C075AF27}" type="sibTrans" cxnId="{B8A8E099-1037-4DC8-9583-A5C1F56544FB}">
      <dgm:prSet/>
      <dgm:spPr/>
      <dgm:t>
        <a:bodyPr/>
        <a:lstStyle/>
        <a:p>
          <a:endParaRPr lang="en-US"/>
        </a:p>
      </dgm:t>
    </dgm:pt>
    <dgm:pt modelId="{AFCF6C6A-9B09-4780-9B92-688D6BB8232A}">
      <dgm:prSet custT="1"/>
      <dgm:spPr/>
      <dgm:t>
        <a:bodyPr/>
        <a:lstStyle/>
        <a:p>
          <a:r>
            <a:rPr lang="en-US" sz="2000" dirty="0"/>
            <a:t>Adjustments to billing determinants for “known and measurable” or “reasonably predictable” changes from test-year actual values?</a:t>
          </a:r>
        </a:p>
      </dgm:t>
    </dgm:pt>
    <dgm:pt modelId="{CB697504-C5F4-40DF-A3F8-57FEE1BA676D}" type="parTrans" cxnId="{F3940388-50F1-43B0-83E3-8D624085B934}">
      <dgm:prSet/>
      <dgm:spPr/>
      <dgm:t>
        <a:bodyPr/>
        <a:lstStyle/>
        <a:p>
          <a:endParaRPr lang="en-US"/>
        </a:p>
      </dgm:t>
    </dgm:pt>
    <dgm:pt modelId="{D9240B5C-E95D-4387-B4E6-AE6F84970A41}" type="sibTrans" cxnId="{F3940388-50F1-43B0-83E3-8D624085B934}">
      <dgm:prSet/>
      <dgm:spPr/>
      <dgm:t>
        <a:bodyPr/>
        <a:lstStyle/>
        <a:p>
          <a:endParaRPr lang="en-US"/>
        </a:p>
      </dgm:t>
    </dgm:pt>
    <dgm:pt modelId="{88DC7AD1-1685-407B-AE46-C597F041C116}" type="pres">
      <dgm:prSet presAssocID="{2A74668F-6FEC-42FC-996D-D23CD3898DA7}" presName="hierChild1" presStyleCnt="0">
        <dgm:presLayoutVars>
          <dgm:chPref val="1"/>
          <dgm:dir/>
          <dgm:animOne val="branch"/>
          <dgm:animLvl val="lvl"/>
          <dgm:resizeHandles/>
        </dgm:presLayoutVars>
      </dgm:prSet>
      <dgm:spPr/>
    </dgm:pt>
    <dgm:pt modelId="{1435BD2F-2242-4430-9652-D49C8D92B836}" type="pres">
      <dgm:prSet presAssocID="{C80A479E-B29C-42D6-B2D4-23E7BAA5FB05}" presName="hierRoot1" presStyleCnt="0"/>
      <dgm:spPr/>
    </dgm:pt>
    <dgm:pt modelId="{98F7CF90-AF2B-4B3B-9F9B-6718C3022D29}" type="pres">
      <dgm:prSet presAssocID="{C80A479E-B29C-42D6-B2D4-23E7BAA5FB05}" presName="composite" presStyleCnt="0"/>
      <dgm:spPr/>
    </dgm:pt>
    <dgm:pt modelId="{6B98FAF1-EE48-4BB0-BDEF-8C66213D03B7}" type="pres">
      <dgm:prSet presAssocID="{C80A479E-B29C-42D6-B2D4-23E7BAA5FB05}" presName="background" presStyleLbl="node0" presStyleIdx="0" presStyleCnt="2"/>
      <dgm:spPr/>
    </dgm:pt>
    <dgm:pt modelId="{2E8B1CB1-5BBC-481F-B7DD-C81386847743}" type="pres">
      <dgm:prSet presAssocID="{C80A479E-B29C-42D6-B2D4-23E7BAA5FB05}" presName="text" presStyleLbl="fgAcc0" presStyleIdx="0" presStyleCnt="2">
        <dgm:presLayoutVars>
          <dgm:chPref val="3"/>
        </dgm:presLayoutVars>
      </dgm:prSet>
      <dgm:spPr/>
    </dgm:pt>
    <dgm:pt modelId="{3C8704AB-A94E-4807-876F-1B4EA2CAD2D8}" type="pres">
      <dgm:prSet presAssocID="{C80A479E-B29C-42D6-B2D4-23E7BAA5FB05}" presName="hierChild2" presStyleCnt="0"/>
      <dgm:spPr/>
    </dgm:pt>
    <dgm:pt modelId="{F16307B3-1D33-4352-96FE-57205EDBD3A4}" type="pres">
      <dgm:prSet presAssocID="{AFCF6C6A-9B09-4780-9B92-688D6BB8232A}" presName="hierRoot1" presStyleCnt="0"/>
      <dgm:spPr/>
    </dgm:pt>
    <dgm:pt modelId="{73036358-D6CA-432F-B454-6C337B99551B}" type="pres">
      <dgm:prSet presAssocID="{AFCF6C6A-9B09-4780-9B92-688D6BB8232A}" presName="composite" presStyleCnt="0"/>
      <dgm:spPr/>
    </dgm:pt>
    <dgm:pt modelId="{BDC9C234-6504-4336-A78A-9D310FD26EB4}" type="pres">
      <dgm:prSet presAssocID="{AFCF6C6A-9B09-4780-9B92-688D6BB8232A}" presName="background" presStyleLbl="node0" presStyleIdx="1" presStyleCnt="2"/>
      <dgm:spPr/>
    </dgm:pt>
    <dgm:pt modelId="{DBB0CA21-B411-4F7D-A769-38FAAAC52A60}" type="pres">
      <dgm:prSet presAssocID="{AFCF6C6A-9B09-4780-9B92-688D6BB8232A}" presName="text" presStyleLbl="fgAcc0" presStyleIdx="1" presStyleCnt="2">
        <dgm:presLayoutVars>
          <dgm:chPref val="3"/>
        </dgm:presLayoutVars>
      </dgm:prSet>
      <dgm:spPr/>
    </dgm:pt>
    <dgm:pt modelId="{B31B0A62-E3DE-4CA7-AB3C-EBFFC70E4DC7}" type="pres">
      <dgm:prSet presAssocID="{AFCF6C6A-9B09-4780-9B92-688D6BB8232A}" presName="hierChild2" presStyleCnt="0"/>
      <dgm:spPr/>
    </dgm:pt>
  </dgm:ptLst>
  <dgm:cxnLst>
    <dgm:cxn modelId="{36CBD71E-6ED5-4C65-A78A-C4D93EE37575}" type="presOf" srcId="{AFCF6C6A-9B09-4780-9B92-688D6BB8232A}" destId="{DBB0CA21-B411-4F7D-A769-38FAAAC52A60}" srcOrd="0" destOrd="0" presId="urn:microsoft.com/office/officeart/2005/8/layout/hierarchy1"/>
    <dgm:cxn modelId="{A85E8C21-A6E4-45ED-92CC-53E2EA9A8375}" type="presOf" srcId="{C80A479E-B29C-42D6-B2D4-23E7BAA5FB05}" destId="{2E8B1CB1-5BBC-481F-B7DD-C81386847743}" srcOrd="0" destOrd="0" presId="urn:microsoft.com/office/officeart/2005/8/layout/hierarchy1"/>
    <dgm:cxn modelId="{EFA3B73B-BC1B-4317-8A07-AF6B2A43AC40}" type="presOf" srcId="{2A74668F-6FEC-42FC-996D-D23CD3898DA7}" destId="{88DC7AD1-1685-407B-AE46-C597F041C116}" srcOrd="0" destOrd="0" presId="urn:microsoft.com/office/officeart/2005/8/layout/hierarchy1"/>
    <dgm:cxn modelId="{F3940388-50F1-43B0-83E3-8D624085B934}" srcId="{2A74668F-6FEC-42FC-996D-D23CD3898DA7}" destId="{AFCF6C6A-9B09-4780-9B92-688D6BB8232A}" srcOrd="1" destOrd="0" parTransId="{CB697504-C5F4-40DF-A3F8-57FEE1BA676D}" sibTransId="{D9240B5C-E95D-4387-B4E6-AE6F84970A41}"/>
    <dgm:cxn modelId="{B8A8E099-1037-4DC8-9583-A5C1F56544FB}" srcId="{2A74668F-6FEC-42FC-996D-D23CD3898DA7}" destId="{C80A479E-B29C-42D6-B2D4-23E7BAA5FB05}" srcOrd="0" destOrd="0" parTransId="{B3540220-499D-4374-AD9F-90F4415F6E0F}" sibTransId="{E1620880-6465-4C42-B169-7013C075AF27}"/>
    <dgm:cxn modelId="{4BEED91D-EC21-4A71-8C5F-3BD5E586BED2}" type="presParOf" srcId="{88DC7AD1-1685-407B-AE46-C597F041C116}" destId="{1435BD2F-2242-4430-9652-D49C8D92B836}" srcOrd="0" destOrd="0" presId="urn:microsoft.com/office/officeart/2005/8/layout/hierarchy1"/>
    <dgm:cxn modelId="{29E3565F-03B9-40B9-91D2-CD752D5D4750}" type="presParOf" srcId="{1435BD2F-2242-4430-9652-D49C8D92B836}" destId="{98F7CF90-AF2B-4B3B-9F9B-6718C3022D29}" srcOrd="0" destOrd="0" presId="urn:microsoft.com/office/officeart/2005/8/layout/hierarchy1"/>
    <dgm:cxn modelId="{4DE06C80-251A-4644-AD04-29A401E3EDB2}" type="presParOf" srcId="{98F7CF90-AF2B-4B3B-9F9B-6718C3022D29}" destId="{6B98FAF1-EE48-4BB0-BDEF-8C66213D03B7}" srcOrd="0" destOrd="0" presId="urn:microsoft.com/office/officeart/2005/8/layout/hierarchy1"/>
    <dgm:cxn modelId="{CC6070EA-78A9-462F-8EA2-55F6F0B81F3E}" type="presParOf" srcId="{98F7CF90-AF2B-4B3B-9F9B-6718C3022D29}" destId="{2E8B1CB1-5BBC-481F-B7DD-C81386847743}" srcOrd="1" destOrd="0" presId="urn:microsoft.com/office/officeart/2005/8/layout/hierarchy1"/>
    <dgm:cxn modelId="{5DE4D837-E334-429F-8AC0-4320FB81C985}" type="presParOf" srcId="{1435BD2F-2242-4430-9652-D49C8D92B836}" destId="{3C8704AB-A94E-4807-876F-1B4EA2CAD2D8}" srcOrd="1" destOrd="0" presId="urn:microsoft.com/office/officeart/2005/8/layout/hierarchy1"/>
    <dgm:cxn modelId="{6E5E367C-96B3-4D8D-9899-EAD079C3CF2C}" type="presParOf" srcId="{88DC7AD1-1685-407B-AE46-C597F041C116}" destId="{F16307B3-1D33-4352-96FE-57205EDBD3A4}" srcOrd="1" destOrd="0" presId="urn:microsoft.com/office/officeart/2005/8/layout/hierarchy1"/>
    <dgm:cxn modelId="{869FF08B-7C7F-4003-B329-225CE94C037C}" type="presParOf" srcId="{F16307B3-1D33-4352-96FE-57205EDBD3A4}" destId="{73036358-D6CA-432F-B454-6C337B99551B}" srcOrd="0" destOrd="0" presId="urn:microsoft.com/office/officeart/2005/8/layout/hierarchy1"/>
    <dgm:cxn modelId="{C0A04236-E0B0-43CC-B584-6D64D4469105}" type="presParOf" srcId="{73036358-D6CA-432F-B454-6C337B99551B}" destId="{BDC9C234-6504-4336-A78A-9D310FD26EB4}" srcOrd="0" destOrd="0" presId="urn:microsoft.com/office/officeart/2005/8/layout/hierarchy1"/>
    <dgm:cxn modelId="{2D3FFA35-1449-4A23-B09B-9E70A2B47815}" type="presParOf" srcId="{73036358-D6CA-432F-B454-6C337B99551B}" destId="{DBB0CA21-B411-4F7D-A769-38FAAAC52A60}" srcOrd="1" destOrd="0" presId="urn:microsoft.com/office/officeart/2005/8/layout/hierarchy1"/>
    <dgm:cxn modelId="{036AFF87-B290-4130-B99C-4779830CC602}" type="presParOf" srcId="{F16307B3-1D33-4352-96FE-57205EDBD3A4}" destId="{B31B0A62-E3DE-4CA7-AB3C-EBFFC70E4DC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703F23-BDD9-40A8-9781-69246EDE0AF6}"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95683CA1-CEC1-4768-BA98-A342D5EE1172}">
      <dgm:prSet/>
      <dgm:spPr/>
      <dgm:t>
        <a:bodyPr/>
        <a:lstStyle/>
        <a:p>
          <a:r>
            <a:rPr lang="en-US" dirty="0"/>
            <a:t>Use the revenue requirement or cost of service for each customer class or rate class.</a:t>
          </a:r>
        </a:p>
      </dgm:t>
    </dgm:pt>
    <dgm:pt modelId="{3CB2C259-4F9C-4690-8F90-8EB6DC5732B6}" type="parTrans" cxnId="{24BCC827-729A-45BA-ADBA-E54E7A28C50E}">
      <dgm:prSet/>
      <dgm:spPr/>
      <dgm:t>
        <a:bodyPr/>
        <a:lstStyle/>
        <a:p>
          <a:endParaRPr lang="en-US"/>
        </a:p>
      </dgm:t>
    </dgm:pt>
    <dgm:pt modelId="{216CF1EF-88C6-4DB5-9FF9-9C9DD0C1FE2C}" type="sibTrans" cxnId="{24BCC827-729A-45BA-ADBA-E54E7A28C50E}">
      <dgm:prSet/>
      <dgm:spPr/>
      <dgm:t>
        <a:bodyPr/>
        <a:lstStyle/>
        <a:p>
          <a:endParaRPr lang="en-US"/>
        </a:p>
      </dgm:t>
    </dgm:pt>
    <dgm:pt modelId="{0B36F4B7-BB83-4B19-933A-2ED999C07BBE}">
      <dgm:prSet/>
      <dgm:spPr/>
      <dgm:t>
        <a:bodyPr/>
        <a:lstStyle/>
        <a:p>
          <a:r>
            <a:rPr lang="en-US" dirty="0"/>
            <a:t>Determine what type of rates will be charged to recover cost of service from each class.  (For example, will demand charges be used to recover demand-related costs from residential energy consumers?)</a:t>
          </a:r>
        </a:p>
      </dgm:t>
    </dgm:pt>
    <dgm:pt modelId="{245C31EA-1C55-42B5-AB3F-11D0B9C8AD4C}" type="parTrans" cxnId="{D989EEEC-D21C-4D78-90FD-D38722740B97}">
      <dgm:prSet/>
      <dgm:spPr/>
      <dgm:t>
        <a:bodyPr/>
        <a:lstStyle/>
        <a:p>
          <a:endParaRPr lang="en-US"/>
        </a:p>
      </dgm:t>
    </dgm:pt>
    <dgm:pt modelId="{A6EE082A-0E1D-48E7-921A-8E8646CB1CB1}" type="sibTrans" cxnId="{D989EEEC-D21C-4D78-90FD-D38722740B97}">
      <dgm:prSet/>
      <dgm:spPr/>
      <dgm:t>
        <a:bodyPr/>
        <a:lstStyle/>
        <a:p>
          <a:endParaRPr lang="en-US"/>
        </a:p>
      </dgm:t>
    </dgm:pt>
    <dgm:pt modelId="{D9EA488A-C94D-4A0C-A21C-F0DB933BBC69}">
      <dgm:prSet/>
      <dgm:spPr/>
      <dgm:t>
        <a:bodyPr/>
        <a:lstStyle/>
        <a:p>
          <a:r>
            <a:rPr lang="en-US"/>
            <a:t>What level of annual costs will be recovered through which charges?</a:t>
          </a:r>
        </a:p>
      </dgm:t>
    </dgm:pt>
    <dgm:pt modelId="{4A8C811D-5DCA-432C-A6C5-E22EEEE94E8C}" type="parTrans" cxnId="{C2A1B8B4-ADD5-46B6-B908-70CE8AB0765A}">
      <dgm:prSet/>
      <dgm:spPr/>
      <dgm:t>
        <a:bodyPr/>
        <a:lstStyle/>
        <a:p>
          <a:endParaRPr lang="en-US"/>
        </a:p>
      </dgm:t>
    </dgm:pt>
    <dgm:pt modelId="{A2AD5AF3-377E-4A80-8212-56FCDC2DE32A}" type="sibTrans" cxnId="{C2A1B8B4-ADD5-46B6-B908-70CE8AB0765A}">
      <dgm:prSet/>
      <dgm:spPr/>
      <dgm:t>
        <a:bodyPr/>
        <a:lstStyle/>
        <a:p>
          <a:endParaRPr lang="en-US"/>
        </a:p>
      </dgm:t>
    </dgm:pt>
    <dgm:pt modelId="{CC9D8A1E-8C7A-4CEA-B2E6-1982751DC1DE}">
      <dgm:prSet/>
      <dgm:spPr/>
      <dgm:t>
        <a:bodyPr/>
        <a:lstStyle/>
        <a:p>
          <a:r>
            <a:rPr lang="en-US" dirty="0"/>
            <a:t>For each class, divide costs to be recovered through each charge by the billing determinants applicable to each charge to obtain a rate. </a:t>
          </a:r>
        </a:p>
      </dgm:t>
    </dgm:pt>
    <dgm:pt modelId="{F011065C-ECA1-403E-BA04-5E5A270B4C89}" type="parTrans" cxnId="{35BC3961-DFB4-4E8D-BC91-497DE8D5745A}">
      <dgm:prSet/>
      <dgm:spPr/>
      <dgm:t>
        <a:bodyPr/>
        <a:lstStyle/>
        <a:p>
          <a:endParaRPr lang="en-US"/>
        </a:p>
      </dgm:t>
    </dgm:pt>
    <dgm:pt modelId="{18836EAA-4964-4734-B402-1465E5A1C0E1}" type="sibTrans" cxnId="{35BC3961-DFB4-4E8D-BC91-497DE8D5745A}">
      <dgm:prSet/>
      <dgm:spPr/>
      <dgm:t>
        <a:bodyPr/>
        <a:lstStyle/>
        <a:p>
          <a:endParaRPr lang="en-US"/>
        </a:p>
      </dgm:t>
    </dgm:pt>
    <dgm:pt modelId="{1F4001B4-650E-45F4-AB0A-12801FD160D9}" type="pres">
      <dgm:prSet presAssocID="{EA703F23-BDD9-40A8-9781-69246EDE0AF6}" presName="outerComposite" presStyleCnt="0">
        <dgm:presLayoutVars>
          <dgm:chMax val="5"/>
          <dgm:dir/>
          <dgm:resizeHandles val="exact"/>
        </dgm:presLayoutVars>
      </dgm:prSet>
      <dgm:spPr/>
    </dgm:pt>
    <dgm:pt modelId="{6C7C9AE2-B6E8-4FD8-A3B7-A30858310C5B}" type="pres">
      <dgm:prSet presAssocID="{EA703F23-BDD9-40A8-9781-69246EDE0AF6}" presName="dummyMaxCanvas" presStyleCnt="0">
        <dgm:presLayoutVars/>
      </dgm:prSet>
      <dgm:spPr/>
    </dgm:pt>
    <dgm:pt modelId="{E1959709-173A-454C-9C62-0A1DD27DB415}" type="pres">
      <dgm:prSet presAssocID="{EA703F23-BDD9-40A8-9781-69246EDE0AF6}" presName="FourNodes_1" presStyleLbl="node1" presStyleIdx="0" presStyleCnt="4">
        <dgm:presLayoutVars>
          <dgm:bulletEnabled val="1"/>
        </dgm:presLayoutVars>
      </dgm:prSet>
      <dgm:spPr/>
    </dgm:pt>
    <dgm:pt modelId="{C5A45BB0-805B-4622-B092-F692EB177DE4}" type="pres">
      <dgm:prSet presAssocID="{EA703F23-BDD9-40A8-9781-69246EDE0AF6}" presName="FourNodes_2" presStyleLbl="node1" presStyleIdx="1" presStyleCnt="4">
        <dgm:presLayoutVars>
          <dgm:bulletEnabled val="1"/>
        </dgm:presLayoutVars>
      </dgm:prSet>
      <dgm:spPr/>
    </dgm:pt>
    <dgm:pt modelId="{7E38EBDF-287A-4E24-84F7-E9178CA498CD}" type="pres">
      <dgm:prSet presAssocID="{EA703F23-BDD9-40A8-9781-69246EDE0AF6}" presName="FourNodes_3" presStyleLbl="node1" presStyleIdx="2" presStyleCnt="4">
        <dgm:presLayoutVars>
          <dgm:bulletEnabled val="1"/>
        </dgm:presLayoutVars>
      </dgm:prSet>
      <dgm:spPr/>
    </dgm:pt>
    <dgm:pt modelId="{7E0275B7-C215-4EF1-9D2C-937960C47CD7}" type="pres">
      <dgm:prSet presAssocID="{EA703F23-BDD9-40A8-9781-69246EDE0AF6}" presName="FourNodes_4" presStyleLbl="node1" presStyleIdx="3" presStyleCnt="4">
        <dgm:presLayoutVars>
          <dgm:bulletEnabled val="1"/>
        </dgm:presLayoutVars>
      </dgm:prSet>
      <dgm:spPr/>
    </dgm:pt>
    <dgm:pt modelId="{E63C95F7-04B4-40A7-9DDE-5B192914521E}" type="pres">
      <dgm:prSet presAssocID="{EA703F23-BDD9-40A8-9781-69246EDE0AF6}" presName="FourConn_1-2" presStyleLbl="fgAccFollowNode1" presStyleIdx="0" presStyleCnt="3">
        <dgm:presLayoutVars>
          <dgm:bulletEnabled val="1"/>
        </dgm:presLayoutVars>
      </dgm:prSet>
      <dgm:spPr/>
    </dgm:pt>
    <dgm:pt modelId="{46E1409F-6B6E-48C9-8A38-713B17A4A196}" type="pres">
      <dgm:prSet presAssocID="{EA703F23-BDD9-40A8-9781-69246EDE0AF6}" presName="FourConn_2-3" presStyleLbl="fgAccFollowNode1" presStyleIdx="1" presStyleCnt="3">
        <dgm:presLayoutVars>
          <dgm:bulletEnabled val="1"/>
        </dgm:presLayoutVars>
      </dgm:prSet>
      <dgm:spPr/>
    </dgm:pt>
    <dgm:pt modelId="{B77F4790-FB64-4C12-B58F-CB499AD4ACB6}" type="pres">
      <dgm:prSet presAssocID="{EA703F23-BDD9-40A8-9781-69246EDE0AF6}" presName="FourConn_3-4" presStyleLbl="fgAccFollowNode1" presStyleIdx="2" presStyleCnt="3">
        <dgm:presLayoutVars>
          <dgm:bulletEnabled val="1"/>
        </dgm:presLayoutVars>
      </dgm:prSet>
      <dgm:spPr/>
    </dgm:pt>
    <dgm:pt modelId="{877AF26F-B389-4CEB-8C39-641E7E4C8C16}" type="pres">
      <dgm:prSet presAssocID="{EA703F23-BDD9-40A8-9781-69246EDE0AF6}" presName="FourNodes_1_text" presStyleLbl="node1" presStyleIdx="3" presStyleCnt="4">
        <dgm:presLayoutVars>
          <dgm:bulletEnabled val="1"/>
        </dgm:presLayoutVars>
      </dgm:prSet>
      <dgm:spPr/>
    </dgm:pt>
    <dgm:pt modelId="{35FAB37A-D062-439D-AB7B-E4D391FCC3F4}" type="pres">
      <dgm:prSet presAssocID="{EA703F23-BDD9-40A8-9781-69246EDE0AF6}" presName="FourNodes_2_text" presStyleLbl="node1" presStyleIdx="3" presStyleCnt="4">
        <dgm:presLayoutVars>
          <dgm:bulletEnabled val="1"/>
        </dgm:presLayoutVars>
      </dgm:prSet>
      <dgm:spPr/>
    </dgm:pt>
    <dgm:pt modelId="{CE51BFB0-1E89-43EE-BB38-F91F05C13115}" type="pres">
      <dgm:prSet presAssocID="{EA703F23-BDD9-40A8-9781-69246EDE0AF6}" presName="FourNodes_3_text" presStyleLbl="node1" presStyleIdx="3" presStyleCnt="4">
        <dgm:presLayoutVars>
          <dgm:bulletEnabled val="1"/>
        </dgm:presLayoutVars>
      </dgm:prSet>
      <dgm:spPr/>
    </dgm:pt>
    <dgm:pt modelId="{443EF0A2-A9F1-463E-992D-8700E66FD3EF}" type="pres">
      <dgm:prSet presAssocID="{EA703F23-BDD9-40A8-9781-69246EDE0AF6}" presName="FourNodes_4_text" presStyleLbl="node1" presStyleIdx="3" presStyleCnt="4">
        <dgm:presLayoutVars>
          <dgm:bulletEnabled val="1"/>
        </dgm:presLayoutVars>
      </dgm:prSet>
      <dgm:spPr/>
    </dgm:pt>
  </dgm:ptLst>
  <dgm:cxnLst>
    <dgm:cxn modelId="{AB59E407-444B-40E3-A14B-07C1F6A8D8DB}" type="presOf" srcId="{0B36F4B7-BB83-4B19-933A-2ED999C07BBE}" destId="{C5A45BB0-805B-4622-B092-F692EB177DE4}" srcOrd="0" destOrd="0" presId="urn:microsoft.com/office/officeart/2005/8/layout/vProcess5"/>
    <dgm:cxn modelId="{5FE70B1C-59B2-4CF3-AA4F-6F20712C2D2B}" type="presOf" srcId="{A2AD5AF3-377E-4A80-8212-56FCDC2DE32A}" destId="{B77F4790-FB64-4C12-B58F-CB499AD4ACB6}" srcOrd="0" destOrd="0" presId="urn:microsoft.com/office/officeart/2005/8/layout/vProcess5"/>
    <dgm:cxn modelId="{24BCC827-729A-45BA-ADBA-E54E7A28C50E}" srcId="{EA703F23-BDD9-40A8-9781-69246EDE0AF6}" destId="{95683CA1-CEC1-4768-BA98-A342D5EE1172}" srcOrd="0" destOrd="0" parTransId="{3CB2C259-4F9C-4690-8F90-8EB6DC5732B6}" sibTransId="{216CF1EF-88C6-4DB5-9FF9-9C9DD0C1FE2C}"/>
    <dgm:cxn modelId="{4859E831-D8AB-44C3-9C55-D4C5F1787DFE}" type="presOf" srcId="{EA703F23-BDD9-40A8-9781-69246EDE0AF6}" destId="{1F4001B4-650E-45F4-AB0A-12801FD160D9}" srcOrd="0" destOrd="0" presId="urn:microsoft.com/office/officeart/2005/8/layout/vProcess5"/>
    <dgm:cxn modelId="{FA7B4034-D744-4445-A01F-10412A5DB497}" type="presOf" srcId="{CC9D8A1E-8C7A-4CEA-B2E6-1982751DC1DE}" destId="{7E0275B7-C215-4EF1-9D2C-937960C47CD7}" srcOrd="0" destOrd="0" presId="urn:microsoft.com/office/officeart/2005/8/layout/vProcess5"/>
    <dgm:cxn modelId="{35BC3961-DFB4-4E8D-BC91-497DE8D5745A}" srcId="{EA703F23-BDD9-40A8-9781-69246EDE0AF6}" destId="{CC9D8A1E-8C7A-4CEA-B2E6-1982751DC1DE}" srcOrd="3" destOrd="0" parTransId="{F011065C-ECA1-403E-BA04-5E5A270B4C89}" sibTransId="{18836EAA-4964-4734-B402-1465E5A1C0E1}"/>
    <dgm:cxn modelId="{64EDDB41-1947-4887-A88C-D438D01696EC}" type="presOf" srcId="{CC9D8A1E-8C7A-4CEA-B2E6-1982751DC1DE}" destId="{443EF0A2-A9F1-463E-992D-8700E66FD3EF}" srcOrd="1" destOrd="0" presId="urn:microsoft.com/office/officeart/2005/8/layout/vProcess5"/>
    <dgm:cxn modelId="{D0430C4D-01F0-4BCB-82B3-5924307A1F9A}" type="presOf" srcId="{D9EA488A-C94D-4A0C-A21C-F0DB933BBC69}" destId="{CE51BFB0-1E89-43EE-BB38-F91F05C13115}" srcOrd="1" destOrd="0" presId="urn:microsoft.com/office/officeart/2005/8/layout/vProcess5"/>
    <dgm:cxn modelId="{059E75A0-FF92-464D-849B-DA52D0606689}" type="presOf" srcId="{95683CA1-CEC1-4768-BA98-A342D5EE1172}" destId="{E1959709-173A-454C-9C62-0A1DD27DB415}" srcOrd="0" destOrd="0" presId="urn:microsoft.com/office/officeart/2005/8/layout/vProcess5"/>
    <dgm:cxn modelId="{9CEA1EB4-3D62-4D1B-AFBD-16A7094C45DA}" type="presOf" srcId="{D9EA488A-C94D-4A0C-A21C-F0DB933BBC69}" destId="{7E38EBDF-287A-4E24-84F7-E9178CA498CD}" srcOrd="0" destOrd="0" presId="urn:microsoft.com/office/officeart/2005/8/layout/vProcess5"/>
    <dgm:cxn modelId="{C2A1B8B4-ADD5-46B6-B908-70CE8AB0765A}" srcId="{EA703F23-BDD9-40A8-9781-69246EDE0AF6}" destId="{D9EA488A-C94D-4A0C-A21C-F0DB933BBC69}" srcOrd="2" destOrd="0" parTransId="{4A8C811D-5DCA-432C-A6C5-E22EEEE94E8C}" sibTransId="{A2AD5AF3-377E-4A80-8212-56FCDC2DE32A}"/>
    <dgm:cxn modelId="{1B5704B9-8F83-491D-B6BA-51E48F377E35}" type="presOf" srcId="{0B36F4B7-BB83-4B19-933A-2ED999C07BBE}" destId="{35FAB37A-D062-439D-AB7B-E4D391FCC3F4}" srcOrd="1" destOrd="0" presId="urn:microsoft.com/office/officeart/2005/8/layout/vProcess5"/>
    <dgm:cxn modelId="{FE9495D7-D227-4EFB-AF15-CF5F23B066B9}" type="presOf" srcId="{95683CA1-CEC1-4768-BA98-A342D5EE1172}" destId="{877AF26F-B389-4CEB-8C39-641E7E4C8C16}" srcOrd="1" destOrd="0" presId="urn:microsoft.com/office/officeart/2005/8/layout/vProcess5"/>
    <dgm:cxn modelId="{DF6931E8-DB74-45C1-A8DE-392B4DFB0A4F}" type="presOf" srcId="{216CF1EF-88C6-4DB5-9FF9-9C9DD0C1FE2C}" destId="{E63C95F7-04B4-40A7-9DDE-5B192914521E}" srcOrd="0" destOrd="0" presId="urn:microsoft.com/office/officeart/2005/8/layout/vProcess5"/>
    <dgm:cxn modelId="{5E2ABAEC-6548-4A36-AF9D-CAF0305E695D}" type="presOf" srcId="{A6EE082A-0E1D-48E7-921A-8E8646CB1CB1}" destId="{46E1409F-6B6E-48C9-8A38-713B17A4A196}" srcOrd="0" destOrd="0" presId="urn:microsoft.com/office/officeart/2005/8/layout/vProcess5"/>
    <dgm:cxn modelId="{D989EEEC-D21C-4D78-90FD-D38722740B97}" srcId="{EA703F23-BDD9-40A8-9781-69246EDE0AF6}" destId="{0B36F4B7-BB83-4B19-933A-2ED999C07BBE}" srcOrd="1" destOrd="0" parTransId="{245C31EA-1C55-42B5-AB3F-11D0B9C8AD4C}" sibTransId="{A6EE082A-0E1D-48E7-921A-8E8646CB1CB1}"/>
    <dgm:cxn modelId="{ECC0B803-5328-46B6-8750-85FFD664B443}" type="presParOf" srcId="{1F4001B4-650E-45F4-AB0A-12801FD160D9}" destId="{6C7C9AE2-B6E8-4FD8-A3B7-A30858310C5B}" srcOrd="0" destOrd="0" presId="urn:microsoft.com/office/officeart/2005/8/layout/vProcess5"/>
    <dgm:cxn modelId="{275C4397-93C4-4251-9BB1-D405D25076D0}" type="presParOf" srcId="{1F4001B4-650E-45F4-AB0A-12801FD160D9}" destId="{E1959709-173A-454C-9C62-0A1DD27DB415}" srcOrd="1" destOrd="0" presId="urn:microsoft.com/office/officeart/2005/8/layout/vProcess5"/>
    <dgm:cxn modelId="{274C8CD3-55DA-4858-89B5-CA46340FC8B0}" type="presParOf" srcId="{1F4001B4-650E-45F4-AB0A-12801FD160D9}" destId="{C5A45BB0-805B-4622-B092-F692EB177DE4}" srcOrd="2" destOrd="0" presId="urn:microsoft.com/office/officeart/2005/8/layout/vProcess5"/>
    <dgm:cxn modelId="{6264F4EF-6AFC-479B-9F6B-11BBD702DEED}" type="presParOf" srcId="{1F4001B4-650E-45F4-AB0A-12801FD160D9}" destId="{7E38EBDF-287A-4E24-84F7-E9178CA498CD}" srcOrd="3" destOrd="0" presId="urn:microsoft.com/office/officeart/2005/8/layout/vProcess5"/>
    <dgm:cxn modelId="{1624C5E7-476E-4B54-9892-D34EB73A2CFA}" type="presParOf" srcId="{1F4001B4-650E-45F4-AB0A-12801FD160D9}" destId="{7E0275B7-C215-4EF1-9D2C-937960C47CD7}" srcOrd="4" destOrd="0" presId="urn:microsoft.com/office/officeart/2005/8/layout/vProcess5"/>
    <dgm:cxn modelId="{FCCCCF37-D192-45AC-AE30-44B5000116FA}" type="presParOf" srcId="{1F4001B4-650E-45F4-AB0A-12801FD160D9}" destId="{E63C95F7-04B4-40A7-9DDE-5B192914521E}" srcOrd="5" destOrd="0" presId="urn:microsoft.com/office/officeart/2005/8/layout/vProcess5"/>
    <dgm:cxn modelId="{55D4F927-13BB-4366-BDC4-4555410E20E3}" type="presParOf" srcId="{1F4001B4-650E-45F4-AB0A-12801FD160D9}" destId="{46E1409F-6B6E-48C9-8A38-713B17A4A196}" srcOrd="6" destOrd="0" presId="urn:microsoft.com/office/officeart/2005/8/layout/vProcess5"/>
    <dgm:cxn modelId="{26B4C3FE-CC91-42D2-82D8-6CE6B57F2E50}" type="presParOf" srcId="{1F4001B4-650E-45F4-AB0A-12801FD160D9}" destId="{B77F4790-FB64-4C12-B58F-CB499AD4ACB6}" srcOrd="7" destOrd="0" presId="urn:microsoft.com/office/officeart/2005/8/layout/vProcess5"/>
    <dgm:cxn modelId="{46283483-F7D1-4CCC-B250-A63078E1C0FD}" type="presParOf" srcId="{1F4001B4-650E-45F4-AB0A-12801FD160D9}" destId="{877AF26F-B389-4CEB-8C39-641E7E4C8C16}" srcOrd="8" destOrd="0" presId="urn:microsoft.com/office/officeart/2005/8/layout/vProcess5"/>
    <dgm:cxn modelId="{CF3BDB0B-5356-41FB-A0A1-A8F5BA36EEC0}" type="presParOf" srcId="{1F4001B4-650E-45F4-AB0A-12801FD160D9}" destId="{35FAB37A-D062-439D-AB7B-E4D391FCC3F4}" srcOrd="9" destOrd="0" presId="urn:microsoft.com/office/officeart/2005/8/layout/vProcess5"/>
    <dgm:cxn modelId="{11771C80-AE67-4F5B-BD1A-E517FD94B3BE}" type="presParOf" srcId="{1F4001B4-650E-45F4-AB0A-12801FD160D9}" destId="{CE51BFB0-1E89-43EE-BB38-F91F05C13115}" srcOrd="10" destOrd="0" presId="urn:microsoft.com/office/officeart/2005/8/layout/vProcess5"/>
    <dgm:cxn modelId="{5A1C8492-A7E8-42ED-B165-EB52724F099F}" type="presParOf" srcId="{1F4001B4-650E-45F4-AB0A-12801FD160D9}" destId="{443EF0A2-A9F1-463E-992D-8700E66FD3E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FED0E7-AB68-4E94-8CEB-92B50803DF97}"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68EDF7D9-6351-4B5E-B881-250B71E89C9B}">
      <dgm:prSet/>
      <dgm:spPr/>
      <dgm:t>
        <a:bodyPr/>
        <a:lstStyle/>
        <a:p>
          <a:r>
            <a:rPr lang="en-US" dirty="0"/>
            <a:t>Examine how the Cost-of-Service study classified costs as customer-related, energy-related, demand-related, etc.</a:t>
          </a:r>
        </a:p>
      </dgm:t>
    </dgm:pt>
    <dgm:pt modelId="{9D3510E0-8C75-4110-A3DB-18254917E86D}" type="parTrans" cxnId="{BE1630E1-EB35-4BF4-8D06-8E07F8A8C535}">
      <dgm:prSet/>
      <dgm:spPr/>
      <dgm:t>
        <a:bodyPr/>
        <a:lstStyle/>
        <a:p>
          <a:endParaRPr lang="en-US"/>
        </a:p>
      </dgm:t>
    </dgm:pt>
    <dgm:pt modelId="{F4E7F87C-F79F-4A3E-B837-7ACAF0A69EAE}" type="sibTrans" cxnId="{BE1630E1-EB35-4BF4-8D06-8E07F8A8C535}">
      <dgm:prSet/>
      <dgm:spPr/>
      <dgm:t>
        <a:bodyPr/>
        <a:lstStyle/>
        <a:p>
          <a:endParaRPr lang="en-US"/>
        </a:p>
      </dgm:t>
    </dgm:pt>
    <dgm:pt modelId="{FC58FF41-21AB-4AEE-8EC9-A186544EEB51}">
      <dgm:prSet/>
      <dgm:spPr/>
      <dgm:t>
        <a:bodyPr/>
        <a:lstStyle/>
        <a:p>
          <a:r>
            <a:rPr lang="en-US" dirty="0"/>
            <a:t>Costs may be incurred for numerous reasons: to generate electricity, to fund power plants, provide transmission and distribution infrastructure, to fund metering and billing functions, etc.</a:t>
          </a:r>
        </a:p>
      </dgm:t>
    </dgm:pt>
    <dgm:pt modelId="{04B0B973-413E-4510-A401-AD0CBBA6FDE4}" type="parTrans" cxnId="{8EE07EF5-47C6-4276-B129-08AA20F546A4}">
      <dgm:prSet/>
      <dgm:spPr/>
      <dgm:t>
        <a:bodyPr/>
        <a:lstStyle/>
        <a:p>
          <a:endParaRPr lang="en-US"/>
        </a:p>
      </dgm:t>
    </dgm:pt>
    <dgm:pt modelId="{B4E16D1C-67E0-47D0-A19A-396F4BB723F3}" type="sibTrans" cxnId="{8EE07EF5-47C6-4276-B129-08AA20F546A4}">
      <dgm:prSet/>
      <dgm:spPr/>
      <dgm:t>
        <a:bodyPr/>
        <a:lstStyle/>
        <a:p>
          <a:endParaRPr lang="en-US"/>
        </a:p>
      </dgm:t>
    </dgm:pt>
    <dgm:pt modelId="{48DEB136-F5F4-405F-B6E9-1B0B30EAE31E}" type="pres">
      <dgm:prSet presAssocID="{23FED0E7-AB68-4E94-8CEB-92B50803DF97}" presName="hierChild1" presStyleCnt="0">
        <dgm:presLayoutVars>
          <dgm:chPref val="1"/>
          <dgm:dir/>
          <dgm:animOne val="branch"/>
          <dgm:animLvl val="lvl"/>
          <dgm:resizeHandles/>
        </dgm:presLayoutVars>
      </dgm:prSet>
      <dgm:spPr/>
    </dgm:pt>
    <dgm:pt modelId="{BB00380D-2E82-4624-AEAC-7DCBE7B88B7A}" type="pres">
      <dgm:prSet presAssocID="{68EDF7D9-6351-4B5E-B881-250B71E89C9B}" presName="hierRoot1" presStyleCnt="0"/>
      <dgm:spPr/>
    </dgm:pt>
    <dgm:pt modelId="{31A09D6E-6DB3-43C4-8F86-D7BF29ED3F32}" type="pres">
      <dgm:prSet presAssocID="{68EDF7D9-6351-4B5E-B881-250B71E89C9B}" presName="composite" presStyleCnt="0"/>
      <dgm:spPr/>
    </dgm:pt>
    <dgm:pt modelId="{34DA3FA0-BDA2-4B73-8659-608922A23908}" type="pres">
      <dgm:prSet presAssocID="{68EDF7D9-6351-4B5E-B881-250B71E89C9B}" presName="background" presStyleLbl="node0" presStyleIdx="0" presStyleCnt="2"/>
      <dgm:spPr/>
    </dgm:pt>
    <dgm:pt modelId="{F6477640-1322-4B7A-88CE-B18642606ABA}" type="pres">
      <dgm:prSet presAssocID="{68EDF7D9-6351-4B5E-B881-250B71E89C9B}" presName="text" presStyleLbl="fgAcc0" presStyleIdx="0" presStyleCnt="2" custLinFactX="19854" custLinFactNeighborX="100000" custLinFactNeighborY="-15519">
        <dgm:presLayoutVars>
          <dgm:chPref val="3"/>
        </dgm:presLayoutVars>
      </dgm:prSet>
      <dgm:spPr/>
    </dgm:pt>
    <dgm:pt modelId="{0701DB28-1169-44E2-839A-FDE70AB054E6}" type="pres">
      <dgm:prSet presAssocID="{68EDF7D9-6351-4B5E-B881-250B71E89C9B}" presName="hierChild2" presStyleCnt="0"/>
      <dgm:spPr/>
    </dgm:pt>
    <dgm:pt modelId="{6B0EE11D-6302-4A02-A5C6-88A67CE9E282}" type="pres">
      <dgm:prSet presAssocID="{FC58FF41-21AB-4AEE-8EC9-A186544EEB51}" presName="hierRoot1" presStyleCnt="0"/>
      <dgm:spPr/>
    </dgm:pt>
    <dgm:pt modelId="{9D0CFBBF-CF80-41A7-90C5-95955771E819}" type="pres">
      <dgm:prSet presAssocID="{FC58FF41-21AB-4AEE-8EC9-A186544EEB51}" presName="composite" presStyleCnt="0"/>
      <dgm:spPr/>
    </dgm:pt>
    <dgm:pt modelId="{872E264B-85DD-4A10-87AD-4F2CB6CBA763}" type="pres">
      <dgm:prSet presAssocID="{FC58FF41-21AB-4AEE-8EC9-A186544EEB51}" presName="background" presStyleLbl="node0" presStyleIdx="1" presStyleCnt="2"/>
      <dgm:spPr/>
    </dgm:pt>
    <dgm:pt modelId="{8143C670-A19D-4346-991E-40A3359E7726}" type="pres">
      <dgm:prSet presAssocID="{FC58FF41-21AB-4AEE-8EC9-A186544EEB51}" presName="text" presStyleLbl="fgAcc0" presStyleIdx="1" presStyleCnt="2" custLinFactX="-29723" custLinFactNeighborX="-100000" custLinFactNeighborY="-14652">
        <dgm:presLayoutVars>
          <dgm:chPref val="3"/>
        </dgm:presLayoutVars>
      </dgm:prSet>
      <dgm:spPr/>
    </dgm:pt>
    <dgm:pt modelId="{2D529775-D712-4DCD-95E5-8832A1200DF8}" type="pres">
      <dgm:prSet presAssocID="{FC58FF41-21AB-4AEE-8EC9-A186544EEB51}" presName="hierChild2" presStyleCnt="0"/>
      <dgm:spPr/>
    </dgm:pt>
  </dgm:ptLst>
  <dgm:cxnLst>
    <dgm:cxn modelId="{35174512-9427-468C-A3C2-209ED49AB8F2}" type="presOf" srcId="{68EDF7D9-6351-4B5E-B881-250B71E89C9B}" destId="{F6477640-1322-4B7A-88CE-B18642606ABA}" srcOrd="0" destOrd="0" presId="urn:microsoft.com/office/officeart/2005/8/layout/hierarchy1"/>
    <dgm:cxn modelId="{561BF47E-591F-4951-96AD-758CDAB92EEF}" type="presOf" srcId="{23FED0E7-AB68-4E94-8CEB-92B50803DF97}" destId="{48DEB136-F5F4-405F-B6E9-1B0B30EAE31E}" srcOrd="0" destOrd="0" presId="urn:microsoft.com/office/officeart/2005/8/layout/hierarchy1"/>
    <dgm:cxn modelId="{BE1630E1-EB35-4BF4-8D06-8E07F8A8C535}" srcId="{23FED0E7-AB68-4E94-8CEB-92B50803DF97}" destId="{68EDF7D9-6351-4B5E-B881-250B71E89C9B}" srcOrd="0" destOrd="0" parTransId="{9D3510E0-8C75-4110-A3DB-18254917E86D}" sibTransId="{F4E7F87C-F79F-4A3E-B837-7ACAF0A69EAE}"/>
    <dgm:cxn modelId="{8EE07EF5-47C6-4276-B129-08AA20F546A4}" srcId="{23FED0E7-AB68-4E94-8CEB-92B50803DF97}" destId="{FC58FF41-21AB-4AEE-8EC9-A186544EEB51}" srcOrd="1" destOrd="0" parTransId="{04B0B973-413E-4510-A401-AD0CBBA6FDE4}" sibTransId="{B4E16D1C-67E0-47D0-A19A-396F4BB723F3}"/>
    <dgm:cxn modelId="{B85982F8-8239-4F2A-8551-20AB67BFA03C}" type="presOf" srcId="{FC58FF41-21AB-4AEE-8EC9-A186544EEB51}" destId="{8143C670-A19D-4346-991E-40A3359E7726}" srcOrd="0" destOrd="0" presId="urn:microsoft.com/office/officeart/2005/8/layout/hierarchy1"/>
    <dgm:cxn modelId="{95FD5B32-DC11-4495-8D49-3F5B1759CDD4}" type="presParOf" srcId="{48DEB136-F5F4-405F-B6E9-1B0B30EAE31E}" destId="{BB00380D-2E82-4624-AEAC-7DCBE7B88B7A}" srcOrd="0" destOrd="0" presId="urn:microsoft.com/office/officeart/2005/8/layout/hierarchy1"/>
    <dgm:cxn modelId="{84F33300-3171-4D3F-8EB4-8FE78E59DEFD}" type="presParOf" srcId="{BB00380D-2E82-4624-AEAC-7DCBE7B88B7A}" destId="{31A09D6E-6DB3-43C4-8F86-D7BF29ED3F32}" srcOrd="0" destOrd="0" presId="urn:microsoft.com/office/officeart/2005/8/layout/hierarchy1"/>
    <dgm:cxn modelId="{1202A413-EE38-4138-9F82-6B4D6FF77D7E}" type="presParOf" srcId="{31A09D6E-6DB3-43C4-8F86-D7BF29ED3F32}" destId="{34DA3FA0-BDA2-4B73-8659-608922A23908}" srcOrd="0" destOrd="0" presId="urn:microsoft.com/office/officeart/2005/8/layout/hierarchy1"/>
    <dgm:cxn modelId="{C84EE29D-DE6B-46FA-9626-9811D51A1612}" type="presParOf" srcId="{31A09D6E-6DB3-43C4-8F86-D7BF29ED3F32}" destId="{F6477640-1322-4B7A-88CE-B18642606ABA}" srcOrd="1" destOrd="0" presId="urn:microsoft.com/office/officeart/2005/8/layout/hierarchy1"/>
    <dgm:cxn modelId="{8E9366A1-9E2F-498A-9DB2-AAE35FE0A86D}" type="presParOf" srcId="{BB00380D-2E82-4624-AEAC-7DCBE7B88B7A}" destId="{0701DB28-1169-44E2-839A-FDE70AB054E6}" srcOrd="1" destOrd="0" presId="urn:microsoft.com/office/officeart/2005/8/layout/hierarchy1"/>
    <dgm:cxn modelId="{778CE00A-4572-4BE2-9A27-8ED476D8343A}" type="presParOf" srcId="{48DEB136-F5F4-405F-B6E9-1B0B30EAE31E}" destId="{6B0EE11D-6302-4A02-A5C6-88A67CE9E282}" srcOrd="1" destOrd="0" presId="urn:microsoft.com/office/officeart/2005/8/layout/hierarchy1"/>
    <dgm:cxn modelId="{621DB76C-1714-46E8-84DD-60C72E91E7E9}" type="presParOf" srcId="{6B0EE11D-6302-4A02-A5C6-88A67CE9E282}" destId="{9D0CFBBF-CF80-41A7-90C5-95955771E819}" srcOrd="0" destOrd="0" presId="urn:microsoft.com/office/officeart/2005/8/layout/hierarchy1"/>
    <dgm:cxn modelId="{BDB2043A-91F4-4C94-A179-C4BBFD049315}" type="presParOf" srcId="{9D0CFBBF-CF80-41A7-90C5-95955771E819}" destId="{872E264B-85DD-4A10-87AD-4F2CB6CBA763}" srcOrd="0" destOrd="0" presId="urn:microsoft.com/office/officeart/2005/8/layout/hierarchy1"/>
    <dgm:cxn modelId="{B25A0E99-B896-4EF0-919B-135A9D46B13E}" type="presParOf" srcId="{9D0CFBBF-CF80-41A7-90C5-95955771E819}" destId="{8143C670-A19D-4346-991E-40A3359E7726}" srcOrd="1" destOrd="0" presId="urn:microsoft.com/office/officeart/2005/8/layout/hierarchy1"/>
    <dgm:cxn modelId="{7C9CF6E9-48A1-4875-8014-340EF2CCDA2C}" type="presParOf" srcId="{6B0EE11D-6302-4A02-A5C6-88A67CE9E282}" destId="{2D529775-D712-4DCD-95E5-8832A1200DF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E4403E-7DFE-4C1F-AAA5-812737106FF6}"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0BAA61F2-49C3-41C6-9AC3-3A914F067F26}">
      <dgm:prSet/>
      <dgm:spPr/>
      <dgm:t>
        <a:bodyPr/>
        <a:lstStyle/>
        <a:p>
          <a:r>
            <a:rPr lang="en-US" dirty="0"/>
            <a:t>Some components of cost-of-service may be adjusted on a periodic basis between general rate cases</a:t>
          </a:r>
        </a:p>
      </dgm:t>
    </dgm:pt>
    <dgm:pt modelId="{8E2E113C-2383-4822-8D93-373C7292E052}" type="parTrans" cxnId="{0B8287C3-58B6-47C3-9A8E-AB760B1FCA34}">
      <dgm:prSet/>
      <dgm:spPr/>
      <dgm:t>
        <a:bodyPr/>
        <a:lstStyle/>
        <a:p>
          <a:endParaRPr lang="en-US"/>
        </a:p>
      </dgm:t>
    </dgm:pt>
    <dgm:pt modelId="{BC897301-3AA2-4BEE-B1AC-AB431618C50F}" type="sibTrans" cxnId="{0B8287C3-58B6-47C3-9A8E-AB760B1FCA34}">
      <dgm:prSet/>
      <dgm:spPr/>
      <dgm:t>
        <a:bodyPr/>
        <a:lstStyle/>
        <a:p>
          <a:endParaRPr lang="en-US"/>
        </a:p>
      </dgm:t>
    </dgm:pt>
    <dgm:pt modelId="{C03E891A-D5D1-4CEF-BA5D-5A22560FAFD9}">
      <dgm:prSet/>
      <dgm:spPr/>
      <dgm:t>
        <a:bodyPr/>
        <a:lstStyle/>
        <a:p>
          <a:r>
            <a:rPr lang="en-US"/>
            <a:t>Fuel costs</a:t>
          </a:r>
        </a:p>
      </dgm:t>
    </dgm:pt>
    <dgm:pt modelId="{5F8C2D33-9002-41B3-BA17-29806D0AC60C}" type="parTrans" cxnId="{60165588-4167-4793-8687-653BA7A5BBCE}">
      <dgm:prSet/>
      <dgm:spPr/>
      <dgm:t>
        <a:bodyPr/>
        <a:lstStyle/>
        <a:p>
          <a:endParaRPr lang="en-US"/>
        </a:p>
      </dgm:t>
    </dgm:pt>
    <dgm:pt modelId="{0170FE52-D141-4436-8129-0BEF47C61D89}" type="sibTrans" cxnId="{60165588-4167-4793-8687-653BA7A5BBCE}">
      <dgm:prSet/>
      <dgm:spPr/>
      <dgm:t>
        <a:bodyPr/>
        <a:lstStyle/>
        <a:p>
          <a:endParaRPr lang="en-US"/>
        </a:p>
      </dgm:t>
    </dgm:pt>
    <dgm:pt modelId="{29F16921-94AE-4E82-8E1F-4EFD258876FD}">
      <dgm:prSet/>
      <dgm:spPr/>
      <dgm:t>
        <a:bodyPr/>
        <a:lstStyle/>
        <a:p>
          <a:r>
            <a:rPr lang="en-US"/>
            <a:t>Purchased Power costs</a:t>
          </a:r>
        </a:p>
      </dgm:t>
    </dgm:pt>
    <dgm:pt modelId="{C11E2DA6-497F-4EB1-B8E8-B718963FB3C9}" type="parTrans" cxnId="{A4DED910-D744-4DAB-A672-BDFB73D44201}">
      <dgm:prSet/>
      <dgm:spPr/>
      <dgm:t>
        <a:bodyPr/>
        <a:lstStyle/>
        <a:p>
          <a:endParaRPr lang="en-US"/>
        </a:p>
      </dgm:t>
    </dgm:pt>
    <dgm:pt modelId="{6BFC0E99-F068-4758-BE99-CCA79DCD1DC0}" type="sibTrans" cxnId="{A4DED910-D744-4DAB-A672-BDFB73D44201}">
      <dgm:prSet/>
      <dgm:spPr/>
      <dgm:t>
        <a:bodyPr/>
        <a:lstStyle/>
        <a:p>
          <a:endParaRPr lang="en-US"/>
        </a:p>
      </dgm:t>
    </dgm:pt>
    <dgm:pt modelId="{B5C350B3-C634-4A1F-B051-C49E96FE689A}">
      <dgm:prSet/>
      <dgm:spPr/>
      <dgm:t>
        <a:bodyPr/>
        <a:lstStyle/>
        <a:p>
          <a:r>
            <a:rPr lang="en-US"/>
            <a:t>Energy efficiency program costs</a:t>
          </a:r>
        </a:p>
      </dgm:t>
    </dgm:pt>
    <dgm:pt modelId="{F1798D98-D2EC-4DDC-9EBE-4E4DF68A5737}" type="parTrans" cxnId="{C0BDB5B0-D029-470B-8059-66B59A329097}">
      <dgm:prSet/>
      <dgm:spPr/>
      <dgm:t>
        <a:bodyPr/>
        <a:lstStyle/>
        <a:p>
          <a:endParaRPr lang="en-US"/>
        </a:p>
      </dgm:t>
    </dgm:pt>
    <dgm:pt modelId="{0294BAA4-6DB0-4590-B9BF-C4E1AA894FEC}" type="sibTrans" cxnId="{C0BDB5B0-D029-470B-8059-66B59A329097}">
      <dgm:prSet/>
      <dgm:spPr/>
      <dgm:t>
        <a:bodyPr/>
        <a:lstStyle/>
        <a:p>
          <a:endParaRPr lang="en-US"/>
        </a:p>
      </dgm:t>
    </dgm:pt>
    <dgm:pt modelId="{EA5601EA-ECFC-4DDF-9250-7E3B750459CC}">
      <dgm:prSet/>
      <dgm:spPr/>
      <dgm:t>
        <a:bodyPr/>
        <a:lstStyle/>
        <a:p>
          <a:r>
            <a:rPr lang="en-US"/>
            <a:t>Taxes</a:t>
          </a:r>
        </a:p>
      </dgm:t>
    </dgm:pt>
    <dgm:pt modelId="{C629F74C-4632-4AF8-B2B7-ADDBF166A92D}" type="parTrans" cxnId="{1D5CDF05-F4F8-44DC-8B19-AC88CAC6C7A1}">
      <dgm:prSet/>
      <dgm:spPr/>
      <dgm:t>
        <a:bodyPr/>
        <a:lstStyle/>
        <a:p>
          <a:endParaRPr lang="en-US"/>
        </a:p>
      </dgm:t>
    </dgm:pt>
    <dgm:pt modelId="{F527E36E-4887-4CB7-90C3-0B6181A50890}" type="sibTrans" cxnId="{1D5CDF05-F4F8-44DC-8B19-AC88CAC6C7A1}">
      <dgm:prSet/>
      <dgm:spPr/>
      <dgm:t>
        <a:bodyPr/>
        <a:lstStyle/>
        <a:p>
          <a:endParaRPr lang="en-US"/>
        </a:p>
      </dgm:t>
    </dgm:pt>
    <dgm:pt modelId="{E40EAEC5-5CA4-433E-88F0-00868489C91F}">
      <dgm:prSet/>
      <dgm:spPr/>
      <dgm:t>
        <a:bodyPr/>
        <a:lstStyle/>
        <a:p>
          <a:r>
            <a:rPr lang="en-US" dirty="0"/>
            <a:t>This is often achieved through Rate Riders or Adjusters </a:t>
          </a:r>
        </a:p>
      </dgm:t>
    </dgm:pt>
    <dgm:pt modelId="{5A6AC25A-DE11-49F5-AB23-F7383A886B71}" type="parTrans" cxnId="{A79AC456-24F1-40E8-877C-95274E4FDB52}">
      <dgm:prSet/>
      <dgm:spPr/>
      <dgm:t>
        <a:bodyPr/>
        <a:lstStyle/>
        <a:p>
          <a:endParaRPr lang="en-US"/>
        </a:p>
      </dgm:t>
    </dgm:pt>
    <dgm:pt modelId="{542B10A0-62C3-4C2C-9F8F-7E90728C95D7}" type="sibTrans" cxnId="{A79AC456-24F1-40E8-877C-95274E4FDB52}">
      <dgm:prSet/>
      <dgm:spPr/>
      <dgm:t>
        <a:bodyPr/>
        <a:lstStyle/>
        <a:p>
          <a:endParaRPr lang="en-US"/>
        </a:p>
      </dgm:t>
    </dgm:pt>
    <dgm:pt modelId="{C89FBBA9-08E3-49BF-8432-979C110E0523}">
      <dgm:prSet custT="1"/>
      <dgm:spPr/>
      <dgm:t>
        <a:bodyPr/>
        <a:lstStyle/>
        <a:p>
          <a:r>
            <a:rPr lang="en-US" sz="1400" dirty="0"/>
            <a:t>For costs and rates subject to periodic adjustment, there may be a regulatory review and reconciliation in a subsequent rate case or other regulatory proceeding where prudence and reasonable and necessary standards are applied.</a:t>
          </a:r>
        </a:p>
      </dgm:t>
    </dgm:pt>
    <dgm:pt modelId="{FB4D0B71-746E-4EC9-AD1E-22A7E99C357B}" type="parTrans" cxnId="{2962DDB1-2A6F-4F6C-A498-F94DCF2FD267}">
      <dgm:prSet/>
      <dgm:spPr/>
      <dgm:t>
        <a:bodyPr/>
        <a:lstStyle/>
        <a:p>
          <a:endParaRPr lang="en-US"/>
        </a:p>
      </dgm:t>
    </dgm:pt>
    <dgm:pt modelId="{4170F39E-001E-4E37-B155-D723989E3FCE}" type="sibTrans" cxnId="{2962DDB1-2A6F-4F6C-A498-F94DCF2FD267}">
      <dgm:prSet/>
      <dgm:spPr/>
      <dgm:t>
        <a:bodyPr/>
        <a:lstStyle/>
        <a:p>
          <a:endParaRPr lang="en-US"/>
        </a:p>
      </dgm:t>
    </dgm:pt>
    <dgm:pt modelId="{48E675E1-F736-4835-984A-C0678E576ACC}" type="pres">
      <dgm:prSet presAssocID="{6BE4403E-7DFE-4C1F-AAA5-812737106FF6}" presName="Name0" presStyleCnt="0">
        <dgm:presLayoutVars>
          <dgm:dir/>
          <dgm:animLvl val="lvl"/>
          <dgm:resizeHandles val="exact"/>
        </dgm:presLayoutVars>
      </dgm:prSet>
      <dgm:spPr/>
    </dgm:pt>
    <dgm:pt modelId="{FFE5A333-0CBE-4460-92FB-DFD242835141}" type="pres">
      <dgm:prSet presAssocID="{0BAA61F2-49C3-41C6-9AC3-3A914F067F26}" presName="linNode" presStyleCnt="0"/>
      <dgm:spPr/>
    </dgm:pt>
    <dgm:pt modelId="{343E728E-CF9C-43C3-8BE7-10CC4FDF4FFD}" type="pres">
      <dgm:prSet presAssocID="{0BAA61F2-49C3-41C6-9AC3-3A914F067F26}" presName="parentText" presStyleLbl="node1" presStyleIdx="0" presStyleCnt="3">
        <dgm:presLayoutVars>
          <dgm:chMax val="1"/>
          <dgm:bulletEnabled val="1"/>
        </dgm:presLayoutVars>
      </dgm:prSet>
      <dgm:spPr/>
    </dgm:pt>
    <dgm:pt modelId="{E240F696-81DC-4ED6-8191-D5E65D681153}" type="pres">
      <dgm:prSet presAssocID="{0BAA61F2-49C3-41C6-9AC3-3A914F067F26}" presName="descendantText" presStyleLbl="alignAccFollowNode1" presStyleIdx="0" presStyleCnt="1">
        <dgm:presLayoutVars>
          <dgm:bulletEnabled val="1"/>
        </dgm:presLayoutVars>
      </dgm:prSet>
      <dgm:spPr/>
    </dgm:pt>
    <dgm:pt modelId="{89F50E42-10F2-452D-B3BD-FDAF92B129BC}" type="pres">
      <dgm:prSet presAssocID="{BC897301-3AA2-4BEE-B1AC-AB431618C50F}" presName="sp" presStyleCnt="0"/>
      <dgm:spPr/>
    </dgm:pt>
    <dgm:pt modelId="{CFA4802C-6945-47E2-9ED5-EF75D07BBC3D}" type="pres">
      <dgm:prSet presAssocID="{E40EAEC5-5CA4-433E-88F0-00868489C91F}" presName="linNode" presStyleCnt="0"/>
      <dgm:spPr/>
    </dgm:pt>
    <dgm:pt modelId="{9C0C1945-ED5B-45A0-806E-F7FE0596EF93}" type="pres">
      <dgm:prSet presAssocID="{E40EAEC5-5CA4-433E-88F0-00868489C91F}" presName="parentText" presStyleLbl="node1" presStyleIdx="1" presStyleCnt="3" custScaleX="171385">
        <dgm:presLayoutVars>
          <dgm:chMax val="1"/>
          <dgm:bulletEnabled val="1"/>
        </dgm:presLayoutVars>
      </dgm:prSet>
      <dgm:spPr/>
    </dgm:pt>
    <dgm:pt modelId="{F36DDA18-7858-4FD3-9FBC-D41E8DEDC580}" type="pres">
      <dgm:prSet presAssocID="{542B10A0-62C3-4C2C-9F8F-7E90728C95D7}" presName="sp" presStyleCnt="0"/>
      <dgm:spPr/>
    </dgm:pt>
    <dgm:pt modelId="{0B3305F9-D0B5-48A7-9F38-0DF3AB445CD0}" type="pres">
      <dgm:prSet presAssocID="{C89FBBA9-08E3-49BF-8432-979C110E0523}" presName="linNode" presStyleCnt="0"/>
      <dgm:spPr/>
    </dgm:pt>
    <dgm:pt modelId="{6FED2307-09F0-48D9-AC7D-DAC48C75B5BA}" type="pres">
      <dgm:prSet presAssocID="{C89FBBA9-08E3-49BF-8432-979C110E0523}" presName="parentText" presStyleLbl="node1" presStyleIdx="2" presStyleCnt="3" custScaleX="277778">
        <dgm:presLayoutVars>
          <dgm:chMax val="1"/>
          <dgm:bulletEnabled val="1"/>
        </dgm:presLayoutVars>
      </dgm:prSet>
      <dgm:spPr/>
    </dgm:pt>
  </dgm:ptLst>
  <dgm:cxnLst>
    <dgm:cxn modelId="{1D5CDF05-F4F8-44DC-8B19-AC88CAC6C7A1}" srcId="{0BAA61F2-49C3-41C6-9AC3-3A914F067F26}" destId="{EA5601EA-ECFC-4DDF-9250-7E3B750459CC}" srcOrd="3" destOrd="0" parTransId="{C629F74C-4632-4AF8-B2B7-ADDBF166A92D}" sibTransId="{F527E36E-4887-4CB7-90C3-0B6181A50890}"/>
    <dgm:cxn modelId="{A4DED910-D744-4DAB-A672-BDFB73D44201}" srcId="{0BAA61F2-49C3-41C6-9AC3-3A914F067F26}" destId="{29F16921-94AE-4E82-8E1F-4EFD258876FD}" srcOrd="1" destOrd="0" parTransId="{C11E2DA6-497F-4EB1-B8E8-B718963FB3C9}" sibTransId="{6BFC0E99-F068-4758-BE99-CCA79DCD1DC0}"/>
    <dgm:cxn modelId="{9A203E33-485F-40D7-81E4-80EEC1F2CBBD}" type="presOf" srcId="{6BE4403E-7DFE-4C1F-AAA5-812737106FF6}" destId="{48E675E1-F736-4835-984A-C0678E576ACC}" srcOrd="0" destOrd="0" presId="urn:microsoft.com/office/officeart/2005/8/layout/vList5"/>
    <dgm:cxn modelId="{D5AEAF60-1A63-449C-B70C-8699AE3A0002}" type="presOf" srcId="{C89FBBA9-08E3-49BF-8432-979C110E0523}" destId="{6FED2307-09F0-48D9-AC7D-DAC48C75B5BA}" srcOrd="0" destOrd="0" presId="urn:microsoft.com/office/officeart/2005/8/layout/vList5"/>
    <dgm:cxn modelId="{1EFEA765-6219-4CB8-8000-80315E8C740B}" type="presOf" srcId="{29F16921-94AE-4E82-8E1F-4EFD258876FD}" destId="{E240F696-81DC-4ED6-8191-D5E65D681153}" srcOrd="0" destOrd="1" presId="urn:microsoft.com/office/officeart/2005/8/layout/vList5"/>
    <dgm:cxn modelId="{CED98B74-4A66-433A-8044-635F76F0521A}" type="presOf" srcId="{0BAA61F2-49C3-41C6-9AC3-3A914F067F26}" destId="{343E728E-CF9C-43C3-8BE7-10CC4FDF4FFD}" srcOrd="0" destOrd="0" presId="urn:microsoft.com/office/officeart/2005/8/layout/vList5"/>
    <dgm:cxn modelId="{A79AC456-24F1-40E8-877C-95274E4FDB52}" srcId="{6BE4403E-7DFE-4C1F-AAA5-812737106FF6}" destId="{E40EAEC5-5CA4-433E-88F0-00868489C91F}" srcOrd="1" destOrd="0" parTransId="{5A6AC25A-DE11-49F5-AB23-F7383A886B71}" sibTransId="{542B10A0-62C3-4C2C-9F8F-7E90728C95D7}"/>
    <dgm:cxn modelId="{60165588-4167-4793-8687-653BA7A5BBCE}" srcId="{0BAA61F2-49C3-41C6-9AC3-3A914F067F26}" destId="{C03E891A-D5D1-4CEF-BA5D-5A22560FAFD9}" srcOrd="0" destOrd="0" parTransId="{5F8C2D33-9002-41B3-BA17-29806D0AC60C}" sibTransId="{0170FE52-D141-4436-8129-0BEF47C61D89}"/>
    <dgm:cxn modelId="{4BFB6394-454A-4E59-8CB6-EB2D4B2D262A}" type="presOf" srcId="{C03E891A-D5D1-4CEF-BA5D-5A22560FAFD9}" destId="{E240F696-81DC-4ED6-8191-D5E65D681153}" srcOrd="0" destOrd="0" presId="urn:microsoft.com/office/officeart/2005/8/layout/vList5"/>
    <dgm:cxn modelId="{528B159C-852B-4F70-A3BD-F1EE1465A405}" type="presOf" srcId="{E40EAEC5-5CA4-433E-88F0-00868489C91F}" destId="{9C0C1945-ED5B-45A0-806E-F7FE0596EF93}" srcOrd="0" destOrd="0" presId="urn:microsoft.com/office/officeart/2005/8/layout/vList5"/>
    <dgm:cxn modelId="{C0BDB5B0-D029-470B-8059-66B59A329097}" srcId="{0BAA61F2-49C3-41C6-9AC3-3A914F067F26}" destId="{B5C350B3-C634-4A1F-B051-C49E96FE689A}" srcOrd="2" destOrd="0" parTransId="{F1798D98-D2EC-4DDC-9EBE-4E4DF68A5737}" sibTransId="{0294BAA4-6DB0-4590-B9BF-C4E1AA894FEC}"/>
    <dgm:cxn modelId="{2962DDB1-2A6F-4F6C-A498-F94DCF2FD267}" srcId="{6BE4403E-7DFE-4C1F-AAA5-812737106FF6}" destId="{C89FBBA9-08E3-49BF-8432-979C110E0523}" srcOrd="2" destOrd="0" parTransId="{FB4D0B71-746E-4EC9-AD1E-22A7E99C357B}" sibTransId="{4170F39E-001E-4E37-B155-D723989E3FCE}"/>
    <dgm:cxn modelId="{0B8287C3-58B6-47C3-9A8E-AB760B1FCA34}" srcId="{6BE4403E-7DFE-4C1F-AAA5-812737106FF6}" destId="{0BAA61F2-49C3-41C6-9AC3-3A914F067F26}" srcOrd="0" destOrd="0" parTransId="{8E2E113C-2383-4822-8D93-373C7292E052}" sibTransId="{BC897301-3AA2-4BEE-B1AC-AB431618C50F}"/>
    <dgm:cxn modelId="{F12227C7-A0A4-4DC3-8A16-D438F53FE2DC}" type="presOf" srcId="{EA5601EA-ECFC-4DDF-9250-7E3B750459CC}" destId="{E240F696-81DC-4ED6-8191-D5E65D681153}" srcOrd="0" destOrd="3" presId="urn:microsoft.com/office/officeart/2005/8/layout/vList5"/>
    <dgm:cxn modelId="{D5CAF8D8-E4F4-46D3-850C-E71B32BCECB3}" type="presOf" srcId="{B5C350B3-C634-4A1F-B051-C49E96FE689A}" destId="{E240F696-81DC-4ED6-8191-D5E65D681153}" srcOrd="0" destOrd="2" presId="urn:microsoft.com/office/officeart/2005/8/layout/vList5"/>
    <dgm:cxn modelId="{BF5040EF-7609-46F0-9C59-4CC2E34E17E4}" type="presParOf" srcId="{48E675E1-F736-4835-984A-C0678E576ACC}" destId="{FFE5A333-0CBE-4460-92FB-DFD242835141}" srcOrd="0" destOrd="0" presId="urn:microsoft.com/office/officeart/2005/8/layout/vList5"/>
    <dgm:cxn modelId="{097C44BD-5C9F-4F87-8D79-59E4AE152087}" type="presParOf" srcId="{FFE5A333-0CBE-4460-92FB-DFD242835141}" destId="{343E728E-CF9C-43C3-8BE7-10CC4FDF4FFD}" srcOrd="0" destOrd="0" presId="urn:microsoft.com/office/officeart/2005/8/layout/vList5"/>
    <dgm:cxn modelId="{D28C8F6B-CC7A-41FF-8EF0-6C1B76048C02}" type="presParOf" srcId="{FFE5A333-0CBE-4460-92FB-DFD242835141}" destId="{E240F696-81DC-4ED6-8191-D5E65D681153}" srcOrd="1" destOrd="0" presId="urn:microsoft.com/office/officeart/2005/8/layout/vList5"/>
    <dgm:cxn modelId="{672596BF-2819-4AAE-94D7-0C5D2E7FAA13}" type="presParOf" srcId="{48E675E1-F736-4835-984A-C0678E576ACC}" destId="{89F50E42-10F2-452D-B3BD-FDAF92B129BC}" srcOrd="1" destOrd="0" presId="urn:microsoft.com/office/officeart/2005/8/layout/vList5"/>
    <dgm:cxn modelId="{AEBD9D95-9055-42EE-A5E0-17EAB7F8784B}" type="presParOf" srcId="{48E675E1-F736-4835-984A-C0678E576ACC}" destId="{CFA4802C-6945-47E2-9ED5-EF75D07BBC3D}" srcOrd="2" destOrd="0" presId="urn:microsoft.com/office/officeart/2005/8/layout/vList5"/>
    <dgm:cxn modelId="{FCA6964E-1CBC-4DCA-9A04-C4239EACA88B}" type="presParOf" srcId="{CFA4802C-6945-47E2-9ED5-EF75D07BBC3D}" destId="{9C0C1945-ED5B-45A0-806E-F7FE0596EF93}" srcOrd="0" destOrd="0" presId="urn:microsoft.com/office/officeart/2005/8/layout/vList5"/>
    <dgm:cxn modelId="{CBA3F678-5BC7-477D-A721-2DC97CBD17CF}" type="presParOf" srcId="{48E675E1-F736-4835-984A-C0678E576ACC}" destId="{F36DDA18-7858-4FD3-9FBC-D41E8DEDC580}" srcOrd="3" destOrd="0" presId="urn:microsoft.com/office/officeart/2005/8/layout/vList5"/>
    <dgm:cxn modelId="{A296425E-8704-4732-94F5-2920881344B9}" type="presParOf" srcId="{48E675E1-F736-4835-984A-C0678E576ACC}" destId="{0B3305F9-D0B5-48A7-9F38-0DF3AB445CD0}" srcOrd="4" destOrd="0" presId="urn:microsoft.com/office/officeart/2005/8/layout/vList5"/>
    <dgm:cxn modelId="{8D3644ED-0341-40EB-B077-B69C143F4D45}" type="presParOf" srcId="{0B3305F9-D0B5-48A7-9F38-0DF3AB445CD0}" destId="{6FED2307-09F0-48D9-AC7D-DAC48C75B5B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647CF1-3358-4EA0-A5CD-691674EB4529}"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B6B9F422-58DE-472F-9E8E-0FEE7C8827ED}">
      <dgm:prSet/>
      <dgm:spPr/>
      <dgm:t>
        <a:bodyPr/>
        <a:lstStyle/>
        <a:p>
          <a:r>
            <a:rPr lang="en-US" i="1"/>
            <a:t>The more you consume, the higher your average price.  </a:t>
          </a:r>
          <a:endParaRPr lang="en-US"/>
        </a:p>
      </dgm:t>
    </dgm:pt>
    <dgm:pt modelId="{ED034BA3-BE40-4068-82C6-D9B3F108171C}" type="parTrans" cxnId="{9812A8FA-015C-4D43-9970-75BFEBED5E6B}">
      <dgm:prSet/>
      <dgm:spPr/>
      <dgm:t>
        <a:bodyPr/>
        <a:lstStyle/>
        <a:p>
          <a:endParaRPr lang="en-US"/>
        </a:p>
      </dgm:t>
    </dgm:pt>
    <dgm:pt modelId="{AF89473D-8869-4BEF-9737-6C01FE4333AE}" type="sibTrans" cxnId="{9812A8FA-015C-4D43-9970-75BFEBED5E6B}">
      <dgm:prSet/>
      <dgm:spPr/>
      <dgm:t>
        <a:bodyPr/>
        <a:lstStyle/>
        <a:p>
          <a:endParaRPr lang="en-US"/>
        </a:p>
      </dgm:t>
    </dgm:pt>
    <dgm:pt modelId="{874E7D07-9E6C-4F16-B6A4-9F878DDE7389}">
      <dgm:prSet/>
      <dgm:spPr/>
      <dgm:t>
        <a:bodyPr/>
        <a:lstStyle/>
        <a:p>
          <a:r>
            <a:rPr lang="en-US" i="1"/>
            <a:t>Advantages:</a:t>
          </a:r>
          <a:endParaRPr lang="en-US"/>
        </a:p>
      </dgm:t>
    </dgm:pt>
    <dgm:pt modelId="{E17CA1C6-A0FF-4855-AF86-CA5540EA3604}" type="parTrans" cxnId="{1CE5D0EF-19D5-4C39-9E2D-77DB0E6219E2}">
      <dgm:prSet/>
      <dgm:spPr/>
      <dgm:t>
        <a:bodyPr/>
        <a:lstStyle/>
        <a:p>
          <a:endParaRPr lang="en-US"/>
        </a:p>
      </dgm:t>
    </dgm:pt>
    <dgm:pt modelId="{1F248F29-82E2-462E-B496-90B0DF43EBF2}" type="sibTrans" cxnId="{1CE5D0EF-19D5-4C39-9E2D-77DB0E6219E2}">
      <dgm:prSet/>
      <dgm:spPr/>
      <dgm:t>
        <a:bodyPr/>
        <a:lstStyle/>
        <a:p>
          <a:endParaRPr lang="en-US"/>
        </a:p>
      </dgm:t>
    </dgm:pt>
    <dgm:pt modelId="{608F3152-E02D-4610-B51B-8E469361C603}">
      <dgm:prSet/>
      <dgm:spPr/>
      <dgm:t>
        <a:bodyPr/>
        <a:lstStyle/>
        <a:p>
          <a:r>
            <a:rPr lang="en-US"/>
            <a:t>Promotes energy conservation</a:t>
          </a:r>
        </a:p>
      </dgm:t>
    </dgm:pt>
    <dgm:pt modelId="{79C7188C-1C1C-4021-A74C-8DF79AAD71DB}" type="parTrans" cxnId="{C99F2258-6097-4DAB-BD04-F89E2F559BA4}">
      <dgm:prSet/>
      <dgm:spPr/>
      <dgm:t>
        <a:bodyPr/>
        <a:lstStyle/>
        <a:p>
          <a:endParaRPr lang="en-US"/>
        </a:p>
      </dgm:t>
    </dgm:pt>
    <dgm:pt modelId="{F3098A96-F79C-4EC1-9835-7E091F6F3CED}" type="sibTrans" cxnId="{C99F2258-6097-4DAB-BD04-F89E2F559BA4}">
      <dgm:prSet/>
      <dgm:spPr/>
      <dgm:t>
        <a:bodyPr/>
        <a:lstStyle/>
        <a:p>
          <a:endParaRPr lang="en-US"/>
        </a:p>
      </dgm:t>
    </dgm:pt>
    <dgm:pt modelId="{40C0EDF2-3FFC-49CE-9F33-32FC73BB24C6}">
      <dgm:prSet/>
      <dgm:spPr/>
      <dgm:t>
        <a:bodyPr/>
        <a:lstStyle/>
        <a:p>
          <a:r>
            <a:rPr lang="en-US" dirty="0"/>
            <a:t>You can implement this using old metering technology that just measures cumulative consumption</a:t>
          </a:r>
        </a:p>
      </dgm:t>
    </dgm:pt>
    <dgm:pt modelId="{F5720D66-4AB6-4236-BA5C-C13AD2327C82}" type="parTrans" cxnId="{4AD00920-4E64-4167-89A2-6865183E6CC9}">
      <dgm:prSet/>
      <dgm:spPr/>
      <dgm:t>
        <a:bodyPr/>
        <a:lstStyle/>
        <a:p>
          <a:endParaRPr lang="en-US"/>
        </a:p>
      </dgm:t>
    </dgm:pt>
    <dgm:pt modelId="{C650B3E8-740E-4FD5-8630-694D34E8EE70}" type="sibTrans" cxnId="{4AD00920-4E64-4167-89A2-6865183E6CC9}">
      <dgm:prSet/>
      <dgm:spPr/>
      <dgm:t>
        <a:bodyPr/>
        <a:lstStyle/>
        <a:p>
          <a:endParaRPr lang="en-US"/>
        </a:p>
      </dgm:t>
    </dgm:pt>
    <dgm:pt modelId="{7E11DCC5-1201-4088-9B3E-542CBE850FF9}">
      <dgm:prSet/>
      <dgm:spPr/>
      <dgm:t>
        <a:bodyPr/>
        <a:lstStyle/>
        <a:p>
          <a:r>
            <a:rPr lang="en-US" i="1"/>
            <a:t>Disadvantages:</a:t>
          </a:r>
          <a:endParaRPr lang="en-US"/>
        </a:p>
      </dgm:t>
    </dgm:pt>
    <dgm:pt modelId="{7E00B6F5-03E7-49B0-B311-75E9FF12ED07}" type="parTrans" cxnId="{A01020DB-08DF-4DCA-9E58-66F92DAE8566}">
      <dgm:prSet/>
      <dgm:spPr/>
      <dgm:t>
        <a:bodyPr/>
        <a:lstStyle/>
        <a:p>
          <a:endParaRPr lang="en-US"/>
        </a:p>
      </dgm:t>
    </dgm:pt>
    <dgm:pt modelId="{232A885C-BBD6-4F08-893C-0FC47C342E8B}" type="sibTrans" cxnId="{A01020DB-08DF-4DCA-9E58-66F92DAE8566}">
      <dgm:prSet/>
      <dgm:spPr/>
      <dgm:t>
        <a:bodyPr/>
        <a:lstStyle/>
        <a:p>
          <a:endParaRPr lang="en-US"/>
        </a:p>
      </dgm:t>
    </dgm:pt>
    <dgm:pt modelId="{E3677E60-FC78-4E17-B8E1-1EC1F679FEEB}">
      <dgm:prSet/>
      <dgm:spPr/>
      <dgm:t>
        <a:bodyPr/>
        <a:lstStyle/>
        <a:p>
          <a:r>
            <a:rPr lang="en-US"/>
            <a:t>Does not reflect temporal changes in the cost of providing the utility service</a:t>
          </a:r>
        </a:p>
      </dgm:t>
    </dgm:pt>
    <dgm:pt modelId="{6FC2E282-367C-4380-9F82-60000F557053}" type="parTrans" cxnId="{3A965769-6847-46F7-9F6A-FCDB0B7B687B}">
      <dgm:prSet/>
      <dgm:spPr/>
      <dgm:t>
        <a:bodyPr/>
        <a:lstStyle/>
        <a:p>
          <a:endParaRPr lang="en-US"/>
        </a:p>
      </dgm:t>
    </dgm:pt>
    <dgm:pt modelId="{0F4302A7-DEFB-4CAB-B072-426DBBBACCF1}" type="sibTrans" cxnId="{3A965769-6847-46F7-9F6A-FCDB0B7B687B}">
      <dgm:prSet/>
      <dgm:spPr/>
      <dgm:t>
        <a:bodyPr/>
        <a:lstStyle/>
        <a:p>
          <a:endParaRPr lang="en-US"/>
        </a:p>
      </dgm:t>
    </dgm:pt>
    <dgm:pt modelId="{4B430424-3E62-4572-A250-3FFFA27178AC}" type="pres">
      <dgm:prSet presAssocID="{21647CF1-3358-4EA0-A5CD-691674EB4529}" presName="Name0" presStyleCnt="0">
        <dgm:presLayoutVars>
          <dgm:dir/>
          <dgm:animLvl val="lvl"/>
          <dgm:resizeHandles val="exact"/>
        </dgm:presLayoutVars>
      </dgm:prSet>
      <dgm:spPr/>
    </dgm:pt>
    <dgm:pt modelId="{0F428482-0D2F-4FF3-ACA4-ED9AAD0443C4}" type="pres">
      <dgm:prSet presAssocID="{B6B9F422-58DE-472F-9E8E-0FEE7C8827ED}" presName="composite" presStyleCnt="0"/>
      <dgm:spPr/>
    </dgm:pt>
    <dgm:pt modelId="{FFD017CE-959E-4698-B819-F5786D1636A9}" type="pres">
      <dgm:prSet presAssocID="{B6B9F422-58DE-472F-9E8E-0FEE7C8827ED}" presName="parTx" presStyleLbl="alignNode1" presStyleIdx="0" presStyleCnt="3">
        <dgm:presLayoutVars>
          <dgm:chMax val="0"/>
          <dgm:chPref val="0"/>
          <dgm:bulletEnabled val="1"/>
        </dgm:presLayoutVars>
      </dgm:prSet>
      <dgm:spPr/>
    </dgm:pt>
    <dgm:pt modelId="{33A3BBD9-8CE7-4AA0-B9E6-B608F7E00279}" type="pres">
      <dgm:prSet presAssocID="{B6B9F422-58DE-472F-9E8E-0FEE7C8827ED}" presName="desTx" presStyleLbl="alignAccFollowNode1" presStyleIdx="0" presStyleCnt="3">
        <dgm:presLayoutVars>
          <dgm:bulletEnabled val="1"/>
        </dgm:presLayoutVars>
      </dgm:prSe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13682674-4D97-4D12-BE1D-06A41C24E1A2}" type="pres">
      <dgm:prSet presAssocID="{AF89473D-8869-4BEF-9737-6C01FE4333AE}" presName="space" presStyleCnt="0"/>
      <dgm:spPr/>
    </dgm:pt>
    <dgm:pt modelId="{B3AC45B7-5F43-43D2-A5B9-D5AF59D15DE2}" type="pres">
      <dgm:prSet presAssocID="{874E7D07-9E6C-4F16-B6A4-9F878DDE7389}" presName="composite" presStyleCnt="0"/>
      <dgm:spPr/>
    </dgm:pt>
    <dgm:pt modelId="{84932C8A-BBDA-4B91-95AF-85127DF1F393}" type="pres">
      <dgm:prSet presAssocID="{874E7D07-9E6C-4F16-B6A4-9F878DDE7389}" presName="parTx" presStyleLbl="alignNode1" presStyleIdx="1" presStyleCnt="3">
        <dgm:presLayoutVars>
          <dgm:chMax val="0"/>
          <dgm:chPref val="0"/>
          <dgm:bulletEnabled val="1"/>
        </dgm:presLayoutVars>
      </dgm:prSet>
      <dgm:spPr/>
    </dgm:pt>
    <dgm:pt modelId="{3094421A-3896-4569-89FD-642AFBC3C169}" type="pres">
      <dgm:prSet presAssocID="{874E7D07-9E6C-4F16-B6A4-9F878DDE7389}" presName="desTx" presStyleLbl="alignAccFollowNode1" presStyleIdx="1" presStyleCnt="3">
        <dgm:presLayoutVars>
          <dgm:bulletEnabled val="1"/>
        </dgm:presLayoutVars>
      </dgm:prSet>
      <dgm:spPr/>
    </dgm:pt>
    <dgm:pt modelId="{0582A3C5-B982-48FE-85AD-C81E4FF9EBC7}" type="pres">
      <dgm:prSet presAssocID="{1F248F29-82E2-462E-B496-90B0DF43EBF2}" presName="space" presStyleCnt="0"/>
      <dgm:spPr/>
    </dgm:pt>
    <dgm:pt modelId="{C76CE85B-10FB-4A06-B452-638F8EBA7352}" type="pres">
      <dgm:prSet presAssocID="{7E11DCC5-1201-4088-9B3E-542CBE850FF9}" presName="composite" presStyleCnt="0"/>
      <dgm:spPr/>
    </dgm:pt>
    <dgm:pt modelId="{F82EDD8B-1440-46E8-91E1-41D7DD8AE5BD}" type="pres">
      <dgm:prSet presAssocID="{7E11DCC5-1201-4088-9B3E-542CBE850FF9}" presName="parTx" presStyleLbl="alignNode1" presStyleIdx="2" presStyleCnt="3">
        <dgm:presLayoutVars>
          <dgm:chMax val="0"/>
          <dgm:chPref val="0"/>
          <dgm:bulletEnabled val="1"/>
        </dgm:presLayoutVars>
      </dgm:prSet>
      <dgm:spPr/>
    </dgm:pt>
    <dgm:pt modelId="{53CA1FE3-E4D3-4F60-BD6B-A2DAFB5E73CE}" type="pres">
      <dgm:prSet presAssocID="{7E11DCC5-1201-4088-9B3E-542CBE850FF9}" presName="desTx" presStyleLbl="alignAccFollowNode1" presStyleIdx="2" presStyleCnt="3">
        <dgm:presLayoutVars>
          <dgm:bulletEnabled val="1"/>
        </dgm:presLayoutVars>
      </dgm:prSet>
      <dgm:spPr/>
    </dgm:pt>
  </dgm:ptLst>
  <dgm:cxnLst>
    <dgm:cxn modelId="{4AD00920-4E64-4167-89A2-6865183E6CC9}" srcId="{874E7D07-9E6C-4F16-B6A4-9F878DDE7389}" destId="{40C0EDF2-3FFC-49CE-9F33-32FC73BB24C6}" srcOrd="1" destOrd="0" parTransId="{F5720D66-4AB6-4236-BA5C-C13AD2327C82}" sibTransId="{C650B3E8-740E-4FD5-8630-694D34E8EE70}"/>
    <dgm:cxn modelId="{92BE4621-5887-43F6-BC35-F1881CEBA825}" type="presOf" srcId="{B6B9F422-58DE-472F-9E8E-0FEE7C8827ED}" destId="{FFD017CE-959E-4698-B819-F5786D1636A9}" srcOrd="0" destOrd="0" presId="urn:microsoft.com/office/officeart/2005/8/layout/hList1"/>
    <dgm:cxn modelId="{99C2EC3F-D70A-45FA-B25E-CA42CB2EAF4A}" type="presOf" srcId="{7E11DCC5-1201-4088-9B3E-542CBE850FF9}" destId="{F82EDD8B-1440-46E8-91E1-41D7DD8AE5BD}" srcOrd="0" destOrd="0" presId="urn:microsoft.com/office/officeart/2005/8/layout/hList1"/>
    <dgm:cxn modelId="{CE10385B-7F0F-4CBA-941B-4707BC0B4CFE}" type="presOf" srcId="{608F3152-E02D-4610-B51B-8E469361C603}" destId="{3094421A-3896-4569-89FD-642AFBC3C169}" srcOrd="0" destOrd="0" presId="urn:microsoft.com/office/officeart/2005/8/layout/hList1"/>
    <dgm:cxn modelId="{DDBD575D-1B40-4DD4-8418-9B854942A8E7}" type="presOf" srcId="{21647CF1-3358-4EA0-A5CD-691674EB4529}" destId="{4B430424-3E62-4572-A250-3FFFA27178AC}" srcOrd="0" destOrd="0" presId="urn:microsoft.com/office/officeart/2005/8/layout/hList1"/>
    <dgm:cxn modelId="{3A965769-6847-46F7-9F6A-FCDB0B7B687B}" srcId="{7E11DCC5-1201-4088-9B3E-542CBE850FF9}" destId="{E3677E60-FC78-4E17-B8E1-1EC1F679FEEB}" srcOrd="0" destOrd="0" parTransId="{6FC2E282-367C-4380-9F82-60000F557053}" sibTransId="{0F4302A7-DEFB-4CAB-B072-426DBBBACCF1}"/>
    <dgm:cxn modelId="{C99F2258-6097-4DAB-BD04-F89E2F559BA4}" srcId="{874E7D07-9E6C-4F16-B6A4-9F878DDE7389}" destId="{608F3152-E02D-4610-B51B-8E469361C603}" srcOrd="0" destOrd="0" parTransId="{79C7188C-1C1C-4021-A74C-8DF79AAD71DB}" sibTransId="{F3098A96-F79C-4EC1-9835-7E091F6F3CED}"/>
    <dgm:cxn modelId="{A1D005B4-712D-496F-B514-E9005AF6D81C}" type="presOf" srcId="{E3677E60-FC78-4E17-B8E1-1EC1F679FEEB}" destId="{53CA1FE3-E4D3-4F60-BD6B-A2DAFB5E73CE}" srcOrd="0" destOrd="0" presId="urn:microsoft.com/office/officeart/2005/8/layout/hList1"/>
    <dgm:cxn modelId="{4199E7BA-4049-4BD6-8B8E-792B14F24360}" type="presOf" srcId="{40C0EDF2-3FFC-49CE-9F33-32FC73BB24C6}" destId="{3094421A-3896-4569-89FD-642AFBC3C169}" srcOrd="0" destOrd="1" presId="urn:microsoft.com/office/officeart/2005/8/layout/hList1"/>
    <dgm:cxn modelId="{A01020DB-08DF-4DCA-9E58-66F92DAE8566}" srcId="{21647CF1-3358-4EA0-A5CD-691674EB4529}" destId="{7E11DCC5-1201-4088-9B3E-542CBE850FF9}" srcOrd="2" destOrd="0" parTransId="{7E00B6F5-03E7-49B0-B311-75E9FF12ED07}" sibTransId="{232A885C-BBD6-4F08-893C-0FC47C342E8B}"/>
    <dgm:cxn modelId="{DB3C7ADD-61A6-46AF-B251-1B0E4B9462CD}" type="presOf" srcId="{874E7D07-9E6C-4F16-B6A4-9F878DDE7389}" destId="{84932C8A-BBDA-4B91-95AF-85127DF1F393}" srcOrd="0" destOrd="0" presId="urn:microsoft.com/office/officeart/2005/8/layout/hList1"/>
    <dgm:cxn modelId="{1CE5D0EF-19D5-4C39-9E2D-77DB0E6219E2}" srcId="{21647CF1-3358-4EA0-A5CD-691674EB4529}" destId="{874E7D07-9E6C-4F16-B6A4-9F878DDE7389}" srcOrd="1" destOrd="0" parTransId="{E17CA1C6-A0FF-4855-AF86-CA5540EA3604}" sibTransId="{1F248F29-82E2-462E-B496-90B0DF43EBF2}"/>
    <dgm:cxn modelId="{9812A8FA-015C-4D43-9970-75BFEBED5E6B}" srcId="{21647CF1-3358-4EA0-A5CD-691674EB4529}" destId="{B6B9F422-58DE-472F-9E8E-0FEE7C8827ED}" srcOrd="0" destOrd="0" parTransId="{ED034BA3-BE40-4068-82C6-D9B3F108171C}" sibTransId="{AF89473D-8869-4BEF-9737-6C01FE4333AE}"/>
    <dgm:cxn modelId="{933B95AB-4962-4B49-8D2E-7E0AE0EB3057}" type="presParOf" srcId="{4B430424-3E62-4572-A250-3FFFA27178AC}" destId="{0F428482-0D2F-4FF3-ACA4-ED9AAD0443C4}" srcOrd="0" destOrd="0" presId="urn:microsoft.com/office/officeart/2005/8/layout/hList1"/>
    <dgm:cxn modelId="{399C1068-DA9B-4C32-9564-9261A0202E06}" type="presParOf" srcId="{0F428482-0D2F-4FF3-ACA4-ED9AAD0443C4}" destId="{FFD017CE-959E-4698-B819-F5786D1636A9}" srcOrd="0" destOrd="0" presId="urn:microsoft.com/office/officeart/2005/8/layout/hList1"/>
    <dgm:cxn modelId="{FD6FBEC9-F19C-4992-8F3A-FDD33B977D1E}" type="presParOf" srcId="{0F428482-0D2F-4FF3-ACA4-ED9AAD0443C4}" destId="{33A3BBD9-8CE7-4AA0-B9E6-B608F7E00279}" srcOrd="1" destOrd="0" presId="urn:microsoft.com/office/officeart/2005/8/layout/hList1"/>
    <dgm:cxn modelId="{8446ED9E-2888-4B80-BF04-CF68A21D1506}" type="presParOf" srcId="{4B430424-3E62-4572-A250-3FFFA27178AC}" destId="{13682674-4D97-4D12-BE1D-06A41C24E1A2}" srcOrd="1" destOrd="0" presId="urn:microsoft.com/office/officeart/2005/8/layout/hList1"/>
    <dgm:cxn modelId="{5FCAF01D-90EE-43DD-91DD-E28D4280AAD7}" type="presParOf" srcId="{4B430424-3E62-4572-A250-3FFFA27178AC}" destId="{B3AC45B7-5F43-43D2-A5B9-D5AF59D15DE2}" srcOrd="2" destOrd="0" presId="urn:microsoft.com/office/officeart/2005/8/layout/hList1"/>
    <dgm:cxn modelId="{D0A95F95-ADCA-42A3-9796-AC78FEF2B26F}" type="presParOf" srcId="{B3AC45B7-5F43-43D2-A5B9-D5AF59D15DE2}" destId="{84932C8A-BBDA-4B91-95AF-85127DF1F393}" srcOrd="0" destOrd="0" presId="urn:microsoft.com/office/officeart/2005/8/layout/hList1"/>
    <dgm:cxn modelId="{7434E033-F3AE-45B0-AF21-E2736DF99403}" type="presParOf" srcId="{B3AC45B7-5F43-43D2-A5B9-D5AF59D15DE2}" destId="{3094421A-3896-4569-89FD-642AFBC3C169}" srcOrd="1" destOrd="0" presId="urn:microsoft.com/office/officeart/2005/8/layout/hList1"/>
    <dgm:cxn modelId="{6BC5056A-0861-4864-9D4D-C987A6AFF005}" type="presParOf" srcId="{4B430424-3E62-4572-A250-3FFFA27178AC}" destId="{0582A3C5-B982-48FE-85AD-C81E4FF9EBC7}" srcOrd="3" destOrd="0" presId="urn:microsoft.com/office/officeart/2005/8/layout/hList1"/>
    <dgm:cxn modelId="{221787ED-4B16-4F08-BCD4-0B4E2A59C63D}" type="presParOf" srcId="{4B430424-3E62-4572-A250-3FFFA27178AC}" destId="{C76CE85B-10FB-4A06-B452-638F8EBA7352}" srcOrd="4" destOrd="0" presId="urn:microsoft.com/office/officeart/2005/8/layout/hList1"/>
    <dgm:cxn modelId="{325E9245-9933-4B03-863B-3AE3D91117B0}" type="presParOf" srcId="{C76CE85B-10FB-4A06-B452-638F8EBA7352}" destId="{F82EDD8B-1440-46E8-91E1-41D7DD8AE5BD}" srcOrd="0" destOrd="0" presId="urn:microsoft.com/office/officeart/2005/8/layout/hList1"/>
    <dgm:cxn modelId="{EA045EB1-938D-4137-8625-D9271B756474}" type="presParOf" srcId="{C76CE85B-10FB-4A06-B452-638F8EBA7352}" destId="{53CA1FE3-E4D3-4F60-BD6B-A2DAFB5E73C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781AF-1C40-4495-90CB-8035E0870E95}" type="doc">
      <dgm:prSet loTypeId="urn:microsoft.com/office/officeart/2005/8/layout/matrix2" loCatId="matrix" qsTypeId="urn:microsoft.com/office/officeart/2005/8/quickstyle/simple1" qsCatId="simple" csTypeId="urn:microsoft.com/office/officeart/2005/8/colors/accent1_2" csCatId="accent1"/>
      <dgm:spPr/>
      <dgm:t>
        <a:bodyPr/>
        <a:lstStyle/>
        <a:p>
          <a:endParaRPr lang="en-US"/>
        </a:p>
      </dgm:t>
    </dgm:pt>
    <dgm:pt modelId="{DE56EAA3-650F-4CF2-9BC3-1C9FC33EC23B}">
      <dgm:prSet/>
      <dgm:spPr/>
      <dgm:t>
        <a:bodyPr/>
        <a:lstStyle/>
        <a:p>
          <a:r>
            <a:rPr lang="en-US"/>
            <a:t>With advanced meters, you measure and store consumption information for every hour or 15-minute period.</a:t>
          </a:r>
        </a:p>
      </dgm:t>
    </dgm:pt>
    <dgm:pt modelId="{9AA79981-5D25-451A-8D7C-77D126BCA229}" type="parTrans" cxnId="{63C5BED3-5638-41A1-A9FD-0582CA2EC595}">
      <dgm:prSet/>
      <dgm:spPr/>
      <dgm:t>
        <a:bodyPr/>
        <a:lstStyle/>
        <a:p>
          <a:endParaRPr lang="en-US"/>
        </a:p>
      </dgm:t>
    </dgm:pt>
    <dgm:pt modelId="{52A4163A-23B9-42BE-A91F-CE8DFB1005B7}" type="sibTrans" cxnId="{63C5BED3-5638-41A1-A9FD-0582CA2EC595}">
      <dgm:prSet/>
      <dgm:spPr/>
      <dgm:t>
        <a:bodyPr/>
        <a:lstStyle/>
        <a:p>
          <a:endParaRPr lang="en-US"/>
        </a:p>
      </dgm:t>
    </dgm:pt>
    <dgm:pt modelId="{538E6D08-9163-4911-99AA-7A2B62FD9B94}">
      <dgm:prSet/>
      <dgm:spPr/>
      <dgm:t>
        <a:bodyPr/>
        <a:lstStyle/>
        <a:p>
          <a:r>
            <a:rPr lang="en-US"/>
            <a:t>You can retrieve the usage information remotely.  No need for a meter reader.</a:t>
          </a:r>
        </a:p>
      </dgm:t>
    </dgm:pt>
    <dgm:pt modelId="{27537EC4-4C1C-4E24-8595-CBBDF61858D7}" type="parTrans" cxnId="{C059AE0D-569E-43F8-AB83-AD2D0EF9AD6C}">
      <dgm:prSet/>
      <dgm:spPr/>
      <dgm:t>
        <a:bodyPr/>
        <a:lstStyle/>
        <a:p>
          <a:endParaRPr lang="en-US"/>
        </a:p>
      </dgm:t>
    </dgm:pt>
    <dgm:pt modelId="{79BA4E4A-5346-4E62-9E2B-DE40164F0389}" type="sibTrans" cxnId="{C059AE0D-569E-43F8-AB83-AD2D0EF9AD6C}">
      <dgm:prSet/>
      <dgm:spPr/>
      <dgm:t>
        <a:bodyPr/>
        <a:lstStyle/>
        <a:p>
          <a:endParaRPr lang="en-US"/>
        </a:p>
      </dgm:t>
    </dgm:pt>
    <dgm:pt modelId="{CA5C481C-059B-490E-B4E1-D4F5D9A37DF8}">
      <dgm:prSet/>
      <dgm:spPr/>
      <dgm:t>
        <a:bodyPr/>
        <a:lstStyle/>
        <a:p>
          <a:r>
            <a:rPr lang="en-US"/>
            <a:t>You can also detect outages – locations where the meter can’t be read.</a:t>
          </a:r>
        </a:p>
      </dgm:t>
    </dgm:pt>
    <dgm:pt modelId="{E938A27C-5EC2-4284-AA9B-3FEFB1D91C61}" type="parTrans" cxnId="{DC7D7EF7-ACB1-4677-B97A-FA0626603627}">
      <dgm:prSet/>
      <dgm:spPr/>
      <dgm:t>
        <a:bodyPr/>
        <a:lstStyle/>
        <a:p>
          <a:endParaRPr lang="en-US"/>
        </a:p>
      </dgm:t>
    </dgm:pt>
    <dgm:pt modelId="{1D2EF494-2B32-4001-BA56-44E2A7B3E099}" type="sibTrans" cxnId="{DC7D7EF7-ACB1-4677-B97A-FA0626603627}">
      <dgm:prSet/>
      <dgm:spPr/>
      <dgm:t>
        <a:bodyPr/>
        <a:lstStyle/>
        <a:p>
          <a:endParaRPr lang="en-US"/>
        </a:p>
      </dgm:t>
    </dgm:pt>
    <dgm:pt modelId="{A0CBB180-D5A2-417A-A13C-C8752DEC114A}">
      <dgm:prSet/>
      <dgm:spPr/>
      <dgm:t>
        <a:bodyPr/>
        <a:lstStyle/>
        <a:p>
          <a:r>
            <a:rPr lang="en-US"/>
            <a:t>This enables many more pricing options.</a:t>
          </a:r>
        </a:p>
      </dgm:t>
    </dgm:pt>
    <dgm:pt modelId="{663B03A5-EE96-4158-BAD1-4FCC6E84DB83}" type="parTrans" cxnId="{B2465C25-F965-4096-894F-C7CF6D473669}">
      <dgm:prSet/>
      <dgm:spPr/>
      <dgm:t>
        <a:bodyPr/>
        <a:lstStyle/>
        <a:p>
          <a:endParaRPr lang="en-US"/>
        </a:p>
      </dgm:t>
    </dgm:pt>
    <dgm:pt modelId="{7C2DC658-AA08-4BDE-90E5-62178C799668}" type="sibTrans" cxnId="{B2465C25-F965-4096-894F-C7CF6D473669}">
      <dgm:prSet/>
      <dgm:spPr/>
      <dgm:t>
        <a:bodyPr/>
        <a:lstStyle/>
        <a:p>
          <a:endParaRPr lang="en-US"/>
        </a:p>
      </dgm:t>
    </dgm:pt>
    <dgm:pt modelId="{6BB8D47E-C85B-4932-B960-A692896399F4}" type="pres">
      <dgm:prSet presAssocID="{A40781AF-1C40-4495-90CB-8035E0870E95}" presName="matrix" presStyleCnt="0">
        <dgm:presLayoutVars>
          <dgm:chMax val="1"/>
          <dgm:dir/>
          <dgm:resizeHandles val="exact"/>
        </dgm:presLayoutVars>
      </dgm:prSet>
      <dgm:spPr/>
    </dgm:pt>
    <dgm:pt modelId="{D762D9BE-FEB5-48F8-9837-AFBE008A6F12}" type="pres">
      <dgm:prSet presAssocID="{A40781AF-1C40-4495-90CB-8035E0870E95}" presName="axisShape" presStyleLbl="bgShp" presStyleIdx="0" presStyleCnt="1"/>
      <dgm:spPr/>
    </dgm:pt>
    <dgm:pt modelId="{4707433C-0772-4FFE-950C-BF2C26C8BBA5}" type="pres">
      <dgm:prSet presAssocID="{A40781AF-1C40-4495-90CB-8035E0870E95}" presName="rect1" presStyleLbl="node1" presStyleIdx="0" presStyleCnt="4">
        <dgm:presLayoutVars>
          <dgm:chMax val="0"/>
          <dgm:chPref val="0"/>
          <dgm:bulletEnabled val="1"/>
        </dgm:presLayoutVars>
      </dgm:prSet>
      <dgm:spPr/>
    </dgm:pt>
    <dgm:pt modelId="{44F472FF-52B1-4DDB-8363-12EBBE0A6372}" type="pres">
      <dgm:prSet presAssocID="{A40781AF-1C40-4495-90CB-8035E0870E95}" presName="rect2" presStyleLbl="node1" presStyleIdx="1" presStyleCnt="4">
        <dgm:presLayoutVars>
          <dgm:chMax val="0"/>
          <dgm:chPref val="0"/>
          <dgm:bulletEnabled val="1"/>
        </dgm:presLayoutVars>
      </dgm:prSet>
      <dgm:spPr/>
    </dgm:pt>
    <dgm:pt modelId="{D9919BB2-5F02-42BE-B697-0B60E2EA001B}" type="pres">
      <dgm:prSet presAssocID="{A40781AF-1C40-4495-90CB-8035E0870E95}" presName="rect3" presStyleLbl="node1" presStyleIdx="2" presStyleCnt="4">
        <dgm:presLayoutVars>
          <dgm:chMax val="0"/>
          <dgm:chPref val="0"/>
          <dgm:bulletEnabled val="1"/>
        </dgm:presLayoutVars>
      </dgm:prSet>
      <dgm:spPr/>
    </dgm:pt>
    <dgm:pt modelId="{AFC104BD-2AEB-4F03-847E-718754F41DA8}" type="pres">
      <dgm:prSet presAssocID="{A40781AF-1C40-4495-90CB-8035E0870E95}" presName="rect4" presStyleLbl="node1" presStyleIdx="3" presStyleCnt="4">
        <dgm:presLayoutVars>
          <dgm:chMax val="0"/>
          <dgm:chPref val="0"/>
          <dgm:bulletEnabled val="1"/>
        </dgm:presLayoutVars>
      </dgm:prSet>
      <dgm:spPr/>
    </dgm:pt>
  </dgm:ptLst>
  <dgm:cxnLst>
    <dgm:cxn modelId="{4240540C-D453-4F04-A863-F71998210B2E}" type="presOf" srcId="{A40781AF-1C40-4495-90CB-8035E0870E95}" destId="{6BB8D47E-C85B-4932-B960-A692896399F4}" srcOrd="0" destOrd="0" presId="urn:microsoft.com/office/officeart/2005/8/layout/matrix2"/>
    <dgm:cxn modelId="{C059AE0D-569E-43F8-AB83-AD2D0EF9AD6C}" srcId="{A40781AF-1C40-4495-90CB-8035E0870E95}" destId="{538E6D08-9163-4911-99AA-7A2B62FD9B94}" srcOrd="1" destOrd="0" parTransId="{27537EC4-4C1C-4E24-8595-CBBDF61858D7}" sibTransId="{79BA4E4A-5346-4E62-9E2B-DE40164F0389}"/>
    <dgm:cxn modelId="{B2465C25-F965-4096-894F-C7CF6D473669}" srcId="{A40781AF-1C40-4495-90CB-8035E0870E95}" destId="{A0CBB180-D5A2-417A-A13C-C8752DEC114A}" srcOrd="3" destOrd="0" parTransId="{663B03A5-EE96-4158-BAD1-4FCC6E84DB83}" sibTransId="{7C2DC658-AA08-4BDE-90E5-62178C799668}"/>
    <dgm:cxn modelId="{1ED17A8C-128E-4D5D-A101-6FDA59400984}" type="presOf" srcId="{CA5C481C-059B-490E-B4E1-D4F5D9A37DF8}" destId="{D9919BB2-5F02-42BE-B697-0B60E2EA001B}" srcOrd="0" destOrd="0" presId="urn:microsoft.com/office/officeart/2005/8/layout/matrix2"/>
    <dgm:cxn modelId="{78970F8E-83D7-4075-B38C-2BFDF25B0F34}" type="presOf" srcId="{DE56EAA3-650F-4CF2-9BC3-1C9FC33EC23B}" destId="{4707433C-0772-4FFE-950C-BF2C26C8BBA5}" srcOrd="0" destOrd="0" presId="urn:microsoft.com/office/officeart/2005/8/layout/matrix2"/>
    <dgm:cxn modelId="{E7071BA0-108F-46EF-8E13-7662E95654D9}" type="presOf" srcId="{538E6D08-9163-4911-99AA-7A2B62FD9B94}" destId="{44F472FF-52B1-4DDB-8363-12EBBE0A6372}" srcOrd="0" destOrd="0" presId="urn:microsoft.com/office/officeart/2005/8/layout/matrix2"/>
    <dgm:cxn modelId="{324E04D0-9665-45BF-8F8E-2E1E5982C697}" type="presOf" srcId="{A0CBB180-D5A2-417A-A13C-C8752DEC114A}" destId="{AFC104BD-2AEB-4F03-847E-718754F41DA8}" srcOrd="0" destOrd="0" presId="urn:microsoft.com/office/officeart/2005/8/layout/matrix2"/>
    <dgm:cxn modelId="{63C5BED3-5638-41A1-A9FD-0582CA2EC595}" srcId="{A40781AF-1C40-4495-90CB-8035E0870E95}" destId="{DE56EAA3-650F-4CF2-9BC3-1C9FC33EC23B}" srcOrd="0" destOrd="0" parTransId="{9AA79981-5D25-451A-8D7C-77D126BCA229}" sibTransId="{52A4163A-23B9-42BE-A91F-CE8DFB1005B7}"/>
    <dgm:cxn modelId="{DC7D7EF7-ACB1-4677-B97A-FA0626603627}" srcId="{A40781AF-1C40-4495-90CB-8035E0870E95}" destId="{CA5C481C-059B-490E-B4E1-D4F5D9A37DF8}" srcOrd="2" destOrd="0" parTransId="{E938A27C-5EC2-4284-AA9B-3FEFB1D91C61}" sibTransId="{1D2EF494-2B32-4001-BA56-44E2A7B3E099}"/>
    <dgm:cxn modelId="{8763FFC1-8381-4ECF-947C-333C9E93B3B2}" type="presParOf" srcId="{6BB8D47E-C85B-4932-B960-A692896399F4}" destId="{D762D9BE-FEB5-48F8-9837-AFBE008A6F12}" srcOrd="0" destOrd="0" presId="urn:microsoft.com/office/officeart/2005/8/layout/matrix2"/>
    <dgm:cxn modelId="{9B7622AB-9A9B-48F7-A712-78CE36D5E6E6}" type="presParOf" srcId="{6BB8D47E-C85B-4932-B960-A692896399F4}" destId="{4707433C-0772-4FFE-950C-BF2C26C8BBA5}" srcOrd="1" destOrd="0" presId="urn:microsoft.com/office/officeart/2005/8/layout/matrix2"/>
    <dgm:cxn modelId="{D7A7C16F-14EC-44D4-B1FD-7EED2AA59015}" type="presParOf" srcId="{6BB8D47E-C85B-4932-B960-A692896399F4}" destId="{44F472FF-52B1-4DDB-8363-12EBBE0A6372}" srcOrd="2" destOrd="0" presId="urn:microsoft.com/office/officeart/2005/8/layout/matrix2"/>
    <dgm:cxn modelId="{A04D4806-49BD-41B7-A397-BF328A1D48E8}" type="presParOf" srcId="{6BB8D47E-C85B-4932-B960-A692896399F4}" destId="{D9919BB2-5F02-42BE-B697-0B60E2EA001B}" srcOrd="3" destOrd="0" presId="urn:microsoft.com/office/officeart/2005/8/layout/matrix2"/>
    <dgm:cxn modelId="{F5D0438A-A37D-4F48-A989-E2B4D49E377D}" type="presParOf" srcId="{6BB8D47E-C85B-4932-B960-A692896399F4}" destId="{AFC104BD-2AEB-4F03-847E-718754F41DA8}"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85F13D-19B5-473B-8722-D85BFA402E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9CEC14D-06C4-4A42-9122-A384562AA98D}">
      <dgm:prSet/>
      <dgm:spPr/>
      <dgm:t>
        <a:bodyPr/>
        <a:lstStyle/>
        <a:p>
          <a:r>
            <a:rPr lang="en-US" dirty="0"/>
            <a:t>Do consumers want constantly-changing prices?  Or price stability?  Prices change every 5 minutes for generators (and often every 15 minutes on the demand side of the market) in wholesale markets in the U.S.</a:t>
          </a:r>
        </a:p>
      </dgm:t>
    </dgm:pt>
    <dgm:pt modelId="{002AA9A8-2E88-4C9A-BEA7-4CE45B1DECC0}" type="parTrans" cxnId="{89F3902E-0F62-4C9B-BC25-085052E30CAE}">
      <dgm:prSet/>
      <dgm:spPr/>
      <dgm:t>
        <a:bodyPr/>
        <a:lstStyle/>
        <a:p>
          <a:endParaRPr lang="en-US"/>
        </a:p>
      </dgm:t>
    </dgm:pt>
    <dgm:pt modelId="{B4F199B4-5743-492D-AA3E-841949755C5A}" type="sibTrans" cxnId="{89F3902E-0F62-4C9B-BC25-085052E30CAE}">
      <dgm:prSet/>
      <dgm:spPr/>
      <dgm:t>
        <a:bodyPr/>
        <a:lstStyle/>
        <a:p>
          <a:endParaRPr lang="en-US"/>
        </a:p>
      </dgm:t>
    </dgm:pt>
    <dgm:pt modelId="{AA5F3EAD-5C7B-4F27-8C70-FDE8BAE44AE8}">
      <dgm:prSet/>
      <dgm:spPr/>
      <dgm:t>
        <a:bodyPr/>
        <a:lstStyle/>
        <a:p>
          <a:r>
            <a:rPr lang="en-US"/>
            <a:t>Would it place a burden on consumers to monitor and respond to constantly-changing prices?  Some of the “enabling technology” that would help consumers to automatically respond to prices is still in its infancy.</a:t>
          </a:r>
        </a:p>
      </dgm:t>
    </dgm:pt>
    <dgm:pt modelId="{32309A7F-C346-4EEA-96EB-682ED721567F}" type="parTrans" cxnId="{A6C68970-38E9-49BB-8D6D-E10A15DC1348}">
      <dgm:prSet/>
      <dgm:spPr/>
      <dgm:t>
        <a:bodyPr/>
        <a:lstStyle/>
        <a:p>
          <a:endParaRPr lang="en-US"/>
        </a:p>
      </dgm:t>
    </dgm:pt>
    <dgm:pt modelId="{9412DE15-D5A3-4E98-9C95-F7522E2BE14A}" type="sibTrans" cxnId="{A6C68970-38E9-49BB-8D6D-E10A15DC1348}">
      <dgm:prSet/>
      <dgm:spPr/>
      <dgm:t>
        <a:bodyPr/>
        <a:lstStyle/>
        <a:p>
          <a:endParaRPr lang="en-US"/>
        </a:p>
      </dgm:t>
    </dgm:pt>
    <dgm:pt modelId="{42EC1F00-E93A-4AFA-BF18-D1E65541752D}">
      <dgm:prSet/>
      <dgm:spPr/>
      <dgm:t>
        <a:bodyPr/>
        <a:lstStyle/>
        <a:p>
          <a:r>
            <a:rPr lang="en-US"/>
            <a:t>It might be economically-rational for risk-averse consumers to pay for a “hedged” or locked-in fixed price that doesn’t fluctuate over time.</a:t>
          </a:r>
        </a:p>
      </dgm:t>
    </dgm:pt>
    <dgm:pt modelId="{9699718E-D013-4559-B6C5-49D936158883}" type="parTrans" cxnId="{02DD5B23-D391-4AEC-ADB2-5C51EC212ABA}">
      <dgm:prSet/>
      <dgm:spPr/>
      <dgm:t>
        <a:bodyPr/>
        <a:lstStyle/>
        <a:p>
          <a:endParaRPr lang="en-US"/>
        </a:p>
      </dgm:t>
    </dgm:pt>
    <dgm:pt modelId="{29ABFAB4-7415-4C2C-9687-6FE02FAA84BD}" type="sibTrans" cxnId="{02DD5B23-D391-4AEC-ADB2-5C51EC212ABA}">
      <dgm:prSet/>
      <dgm:spPr/>
      <dgm:t>
        <a:bodyPr/>
        <a:lstStyle/>
        <a:p>
          <a:endParaRPr lang="en-US"/>
        </a:p>
      </dgm:t>
    </dgm:pt>
    <dgm:pt modelId="{6B9D8792-EB5F-43BC-8513-F0799B6815DA}" type="pres">
      <dgm:prSet presAssocID="{7985F13D-19B5-473B-8722-D85BFA402EF8}" presName="linear" presStyleCnt="0">
        <dgm:presLayoutVars>
          <dgm:animLvl val="lvl"/>
          <dgm:resizeHandles val="exact"/>
        </dgm:presLayoutVars>
      </dgm:prSet>
      <dgm:spPr/>
    </dgm:pt>
    <dgm:pt modelId="{DD676E8A-CC82-480D-8E15-9C675C5AC534}" type="pres">
      <dgm:prSet presAssocID="{A9CEC14D-06C4-4A42-9122-A384562AA98D}" presName="parentText" presStyleLbl="node1" presStyleIdx="0" presStyleCnt="3">
        <dgm:presLayoutVars>
          <dgm:chMax val="0"/>
          <dgm:bulletEnabled val="1"/>
        </dgm:presLayoutVars>
      </dgm:prSet>
      <dgm:spPr/>
    </dgm:pt>
    <dgm:pt modelId="{216B8DC0-007A-4CF1-B64B-17F7468FD44B}" type="pres">
      <dgm:prSet presAssocID="{B4F199B4-5743-492D-AA3E-841949755C5A}" presName="spacer" presStyleCnt="0"/>
      <dgm:spPr/>
    </dgm:pt>
    <dgm:pt modelId="{4A36EAFF-85EE-4FA5-9172-66FD8FD70D20}" type="pres">
      <dgm:prSet presAssocID="{AA5F3EAD-5C7B-4F27-8C70-FDE8BAE44AE8}" presName="parentText" presStyleLbl="node1" presStyleIdx="1" presStyleCnt="3">
        <dgm:presLayoutVars>
          <dgm:chMax val="0"/>
          <dgm:bulletEnabled val="1"/>
        </dgm:presLayoutVars>
      </dgm:prSet>
      <dgm:spPr/>
    </dgm:pt>
    <dgm:pt modelId="{41C2332A-9FBA-4DAA-BFCE-B03A5F55E5BF}" type="pres">
      <dgm:prSet presAssocID="{9412DE15-D5A3-4E98-9C95-F7522E2BE14A}" presName="spacer" presStyleCnt="0"/>
      <dgm:spPr/>
    </dgm:pt>
    <dgm:pt modelId="{5D4F29F0-B873-4257-8EF4-06DF50E2E460}" type="pres">
      <dgm:prSet presAssocID="{42EC1F00-E93A-4AFA-BF18-D1E65541752D}" presName="parentText" presStyleLbl="node1" presStyleIdx="2" presStyleCnt="3">
        <dgm:presLayoutVars>
          <dgm:chMax val="0"/>
          <dgm:bulletEnabled val="1"/>
        </dgm:presLayoutVars>
      </dgm:prSet>
      <dgm:spPr/>
    </dgm:pt>
  </dgm:ptLst>
  <dgm:cxnLst>
    <dgm:cxn modelId="{B119BF22-63B3-4908-AEE9-6C6CEB4FBC19}" type="presOf" srcId="{42EC1F00-E93A-4AFA-BF18-D1E65541752D}" destId="{5D4F29F0-B873-4257-8EF4-06DF50E2E460}" srcOrd="0" destOrd="0" presId="urn:microsoft.com/office/officeart/2005/8/layout/vList2"/>
    <dgm:cxn modelId="{02DD5B23-D391-4AEC-ADB2-5C51EC212ABA}" srcId="{7985F13D-19B5-473B-8722-D85BFA402EF8}" destId="{42EC1F00-E93A-4AFA-BF18-D1E65541752D}" srcOrd="2" destOrd="0" parTransId="{9699718E-D013-4559-B6C5-49D936158883}" sibTransId="{29ABFAB4-7415-4C2C-9687-6FE02FAA84BD}"/>
    <dgm:cxn modelId="{89F3902E-0F62-4C9B-BC25-085052E30CAE}" srcId="{7985F13D-19B5-473B-8722-D85BFA402EF8}" destId="{A9CEC14D-06C4-4A42-9122-A384562AA98D}" srcOrd="0" destOrd="0" parTransId="{002AA9A8-2E88-4C9A-BEA7-4CE45B1DECC0}" sibTransId="{B4F199B4-5743-492D-AA3E-841949755C5A}"/>
    <dgm:cxn modelId="{A6C68970-38E9-49BB-8D6D-E10A15DC1348}" srcId="{7985F13D-19B5-473B-8722-D85BFA402EF8}" destId="{AA5F3EAD-5C7B-4F27-8C70-FDE8BAE44AE8}" srcOrd="1" destOrd="0" parTransId="{32309A7F-C346-4EEA-96EB-682ED721567F}" sibTransId="{9412DE15-D5A3-4E98-9C95-F7522E2BE14A}"/>
    <dgm:cxn modelId="{1BD3CFA3-93F1-4C30-ABE3-39D320AFC161}" type="presOf" srcId="{A9CEC14D-06C4-4A42-9122-A384562AA98D}" destId="{DD676E8A-CC82-480D-8E15-9C675C5AC534}" srcOrd="0" destOrd="0" presId="urn:microsoft.com/office/officeart/2005/8/layout/vList2"/>
    <dgm:cxn modelId="{0C0BF9AE-6C97-44AD-9DBC-06DA02048272}" type="presOf" srcId="{7985F13D-19B5-473B-8722-D85BFA402EF8}" destId="{6B9D8792-EB5F-43BC-8513-F0799B6815DA}" srcOrd="0" destOrd="0" presId="urn:microsoft.com/office/officeart/2005/8/layout/vList2"/>
    <dgm:cxn modelId="{0F1FBCCB-B6F6-4F3C-8D89-CE9930A50D4A}" type="presOf" srcId="{AA5F3EAD-5C7B-4F27-8C70-FDE8BAE44AE8}" destId="{4A36EAFF-85EE-4FA5-9172-66FD8FD70D20}" srcOrd="0" destOrd="0" presId="urn:microsoft.com/office/officeart/2005/8/layout/vList2"/>
    <dgm:cxn modelId="{A72111AC-EE10-4FD3-9903-AEBD2620C63E}" type="presParOf" srcId="{6B9D8792-EB5F-43BC-8513-F0799B6815DA}" destId="{DD676E8A-CC82-480D-8E15-9C675C5AC534}" srcOrd="0" destOrd="0" presId="urn:microsoft.com/office/officeart/2005/8/layout/vList2"/>
    <dgm:cxn modelId="{C5CCBCD0-2604-46CB-AD38-6DDDA84063EA}" type="presParOf" srcId="{6B9D8792-EB5F-43BC-8513-F0799B6815DA}" destId="{216B8DC0-007A-4CF1-B64B-17F7468FD44B}" srcOrd="1" destOrd="0" presId="urn:microsoft.com/office/officeart/2005/8/layout/vList2"/>
    <dgm:cxn modelId="{68DDBBC0-F4D4-41A0-B66D-6609A008D6B1}" type="presParOf" srcId="{6B9D8792-EB5F-43BC-8513-F0799B6815DA}" destId="{4A36EAFF-85EE-4FA5-9172-66FD8FD70D20}" srcOrd="2" destOrd="0" presId="urn:microsoft.com/office/officeart/2005/8/layout/vList2"/>
    <dgm:cxn modelId="{AF61AE5A-F624-48FC-8254-24592C356B09}" type="presParOf" srcId="{6B9D8792-EB5F-43BC-8513-F0799B6815DA}" destId="{41C2332A-9FBA-4DAA-BFCE-B03A5F55E5BF}" srcOrd="3" destOrd="0" presId="urn:microsoft.com/office/officeart/2005/8/layout/vList2"/>
    <dgm:cxn modelId="{8A651E0E-D0DE-41D1-8028-69DD70ADFD8E}" type="presParOf" srcId="{6B9D8792-EB5F-43BC-8513-F0799B6815DA}" destId="{5D4F29F0-B873-4257-8EF4-06DF50E2E46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DA3F1-0AA9-479C-9DFA-7B0F36DB4810}">
      <dsp:nvSpPr>
        <dsp:cNvPr id="0" name=""/>
        <dsp:cNvSpPr/>
      </dsp:nvSpPr>
      <dsp:spPr>
        <a:xfrm>
          <a:off x="0" y="586"/>
          <a:ext cx="7498080" cy="1371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9BF6FA-9F8C-44D9-A613-5E42F6C34F3B}">
      <dsp:nvSpPr>
        <dsp:cNvPr id="0" name=""/>
        <dsp:cNvSpPr/>
      </dsp:nvSpPr>
      <dsp:spPr>
        <a:xfrm>
          <a:off x="414807" y="309120"/>
          <a:ext cx="754195" cy="754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2C4CE-6806-43E9-9B65-9C2F7CA45E9B}">
      <dsp:nvSpPr>
        <dsp:cNvPr id="0" name=""/>
        <dsp:cNvSpPr/>
      </dsp:nvSpPr>
      <dsp:spPr>
        <a:xfrm>
          <a:off x="1583811" y="586"/>
          <a:ext cx="5914268" cy="1371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126" tIns="145126" rIns="145126" bIns="145126" numCol="1" spcCol="1270" anchor="ctr" anchorCtr="0">
          <a:noAutofit/>
        </a:bodyPr>
        <a:lstStyle/>
        <a:p>
          <a:pPr marL="0" lvl="0" indent="0" algn="l" defTabSz="1111250">
            <a:lnSpc>
              <a:spcPct val="100000"/>
            </a:lnSpc>
            <a:spcBef>
              <a:spcPct val="0"/>
            </a:spcBef>
            <a:spcAft>
              <a:spcPct val="35000"/>
            </a:spcAft>
            <a:buNone/>
          </a:pPr>
          <a:r>
            <a:rPr lang="en-US" sz="2500" kern="1200" dirty="0"/>
            <a:t>Revenue Requirement</a:t>
          </a:r>
        </a:p>
      </dsp:txBody>
      <dsp:txXfrm>
        <a:off x="1583811" y="586"/>
        <a:ext cx="5914268" cy="1371265"/>
      </dsp:txXfrm>
    </dsp:sp>
    <dsp:sp modelId="{66B6390E-A3D0-4A72-86E5-9DCE05522952}">
      <dsp:nvSpPr>
        <dsp:cNvPr id="0" name=""/>
        <dsp:cNvSpPr/>
      </dsp:nvSpPr>
      <dsp:spPr>
        <a:xfrm>
          <a:off x="0" y="1714667"/>
          <a:ext cx="7498080" cy="1371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4FDF8D-FA52-4D50-9C50-9622C6B42337}">
      <dsp:nvSpPr>
        <dsp:cNvPr id="0" name=""/>
        <dsp:cNvSpPr/>
      </dsp:nvSpPr>
      <dsp:spPr>
        <a:xfrm>
          <a:off x="414807" y="2023202"/>
          <a:ext cx="754195" cy="754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B3ED87-13C4-491E-ADC4-F2545D06FE67}">
      <dsp:nvSpPr>
        <dsp:cNvPr id="0" name=""/>
        <dsp:cNvSpPr/>
      </dsp:nvSpPr>
      <dsp:spPr>
        <a:xfrm>
          <a:off x="1583811" y="1714667"/>
          <a:ext cx="5914268" cy="1371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126" tIns="145126" rIns="145126" bIns="145126" numCol="1" spcCol="1270" anchor="ctr" anchorCtr="0">
          <a:noAutofit/>
        </a:bodyPr>
        <a:lstStyle/>
        <a:p>
          <a:pPr marL="0" lvl="0" indent="0" algn="l" defTabSz="1111250">
            <a:lnSpc>
              <a:spcPct val="100000"/>
            </a:lnSpc>
            <a:spcBef>
              <a:spcPct val="0"/>
            </a:spcBef>
            <a:spcAft>
              <a:spcPct val="35000"/>
            </a:spcAft>
            <a:buNone/>
          </a:pPr>
          <a:r>
            <a:rPr lang="en-US" sz="2500" kern="1200"/>
            <a:t>Cost of Service</a:t>
          </a:r>
        </a:p>
      </dsp:txBody>
      <dsp:txXfrm>
        <a:off x="1583811" y="1714667"/>
        <a:ext cx="5914268" cy="1371265"/>
      </dsp:txXfrm>
    </dsp:sp>
    <dsp:sp modelId="{92A9119B-5914-4D3B-B813-C83D7CA1AA1D}">
      <dsp:nvSpPr>
        <dsp:cNvPr id="0" name=""/>
        <dsp:cNvSpPr/>
      </dsp:nvSpPr>
      <dsp:spPr>
        <a:xfrm>
          <a:off x="0" y="3428748"/>
          <a:ext cx="7498080" cy="13712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D3092-A61A-4C52-A55C-AA17F37CC1F2}">
      <dsp:nvSpPr>
        <dsp:cNvPr id="0" name=""/>
        <dsp:cNvSpPr/>
      </dsp:nvSpPr>
      <dsp:spPr>
        <a:xfrm>
          <a:off x="414807" y="3737283"/>
          <a:ext cx="754195" cy="754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868728-8EAA-4F54-8F28-B32BA33473F1}">
      <dsp:nvSpPr>
        <dsp:cNvPr id="0" name=""/>
        <dsp:cNvSpPr/>
      </dsp:nvSpPr>
      <dsp:spPr>
        <a:xfrm>
          <a:off x="1583811" y="3428748"/>
          <a:ext cx="5914268" cy="1371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126" tIns="145126" rIns="145126" bIns="145126"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rgbClr val="FF0000"/>
              </a:solidFill>
            </a:rPr>
            <a:t>Rate Design</a:t>
          </a:r>
        </a:p>
      </dsp:txBody>
      <dsp:txXfrm>
        <a:off x="1583811" y="3428748"/>
        <a:ext cx="5914268" cy="13712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57A85-A983-49FA-954B-2108D7349D35}">
      <dsp:nvSpPr>
        <dsp:cNvPr id="0" name=""/>
        <dsp:cNvSpPr/>
      </dsp:nvSpPr>
      <dsp:spPr>
        <a:xfrm>
          <a:off x="0" y="507"/>
          <a:ext cx="10515600" cy="11867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3D1380-28A8-4991-916A-7CFCEB4A0BE9}">
      <dsp:nvSpPr>
        <dsp:cNvPr id="0" name=""/>
        <dsp:cNvSpPr/>
      </dsp:nvSpPr>
      <dsp:spPr>
        <a:xfrm>
          <a:off x="358978" y="267516"/>
          <a:ext cx="652688" cy="6526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2154FE-BAA8-43F1-9BF7-6EFE33F5A861}">
      <dsp:nvSpPr>
        <dsp:cNvPr id="0" name=""/>
        <dsp:cNvSpPr/>
      </dsp:nvSpPr>
      <dsp:spPr>
        <a:xfrm>
          <a:off x="1370646" y="507"/>
          <a:ext cx="9144953" cy="1186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593" tIns="125593" rIns="125593" bIns="125593" numCol="1" spcCol="1270" anchor="ctr" anchorCtr="0">
          <a:noAutofit/>
        </a:bodyPr>
        <a:lstStyle/>
        <a:p>
          <a:pPr marL="0" lvl="0" indent="0" algn="l" defTabSz="977900">
            <a:lnSpc>
              <a:spcPct val="90000"/>
            </a:lnSpc>
            <a:spcBef>
              <a:spcPct val="0"/>
            </a:spcBef>
            <a:spcAft>
              <a:spcPct val="35000"/>
            </a:spcAft>
            <a:buNone/>
          </a:pPr>
          <a:r>
            <a:rPr lang="en-US" sz="2200" kern="1200" dirty="0"/>
            <a:t>You have a brilliant idea for a new optional pricing program that could benefit both the utility and its program participants.</a:t>
          </a:r>
        </a:p>
      </dsp:txBody>
      <dsp:txXfrm>
        <a:off x="1370646" y="507"/>
        <a:ext cx="9144953" cy="1186706"/>
      </dsp:txXfrm>
    </dsp:sp>
    <dsp:sp modelId="{28A30E52-3F5F-4CF9-A6BB-F12B9253DDB7}">
      <dsp:nvSpPr>
        <dsp:cNvPr id="0" name=""/>
        <dsp:cNvSpPr/>
      </dsp:nvSpPr>
      <dsp:spPr>
        <a:xfrm>
          <a:off x="0" y="1483890"/>
          <a:ext cx="10515600" cy="11867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28318-CD60-4FC6-9589-2BCFA63C9D90}">
      <dsp:nvSpPr>
        <dsp:cNvPr id="0" name=""/>
        <dsp:cNvSpPr/>
      </dsp:nvSpPr>
      <dsp:spPr>
        <a:xfrm>
          <a:off x="358978" y="1750899"/>
          <a:ext cx="652688" cy="6526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E6DDBD-CACB-42ED-AE49-FB5E74082F58}">
      <dsp:nvSpPr>
        <dsp:cNvPr id="0" name=""/>
        <dsp:cNvSpPr/>
      </dsp:nvSpPr>
      <dsp:spPr>
        <a:xfrm>
          <a:off x="1370646" y="1483890"/>
          <a:ext cx="9144953" cy="1186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593" tIns="125593" rIns="125593" bIns="125593" numCol="1" spcCol="1270" anchor="ctr" anchorCtr="0">
          <a:noAutofit/>
        </a:bodyPr>
        <a:lstStyle/>
        <a:p>
          <a:pPr marL="0" lvl="0" indent="0" algn="l" defTabSz="977900">
            <a:lnSpc>
              <a:spcPct val="90000"/>
            </a:lnSpc>
            <a:spcBef>
              <a:spcPct val="0"/>
            </a:spcBef>
            <a:spcAft>
              <a:spcPct val="35000"/>
            </a:spcAft>
            <a:buNone/>
          </a:pPr>
          <a:r>
            <a:rPr lang="en-US" sz="2200" kern="1200"/>
            <a:t>The problem is – it is so creative and innovative that potential customers aren’t sure that it is going to save them any money, relative to the rate/tariff they presently are on.</a:t>
          </a:r>
        </a:p>
      </dsp:txBody>
      <dsp:txXfrm>
        <a:off x="1370646" y="1483890"/>
        <a:ext cx="9144953" cy="1186706"/>
      </dsp:txXfrm>
    </dsp:sp>
    <dsp:sp modelId="{D11B5D9C-C37C-4814-80E0-FE7441B33FBF}">
      <dsp:nvSpPr>
        <dsp:cNvPr id="0" name=""/>
        <dsp:cNvSpPr/>
      </dsp:nvSpPr>
      <dsp:spPr>
        <a:xfrm>
          <a:off x="0" y="2967274"/>
          <a:ext cx="10515600" cy="11867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9C4E6-7AE8-48E7-ADD1-502FB240944E}">
      <dsp:nvSpPr>
        <dsp:cNvPr id="0" name=""/>
        <dsp:cNvSpPr/>
      </dsp:nvSpPr>
      <dsp:spPr>
        <a:xfrm>
          <a:off x="358978" y="3234283"/>
          <a:ext cx="652688" cy="6526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9A251A-6CB3-40BB-834A-C78C3945C825}">
      <dsp:nvSpPr>
        <dsp:cNvPr id="0" name=""/>
        <dsp:cNvSpPr/>
      </dsp:nvSpPr>
      <dsp:spPr>
        <a:xfrm>
          <a:off x="1370646" y="2967274"/>
          <a:ext cx="9144953" cy="1186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593" tIns="125593" rIns="125593" bIns="125593" numCol="1" spcCol="1270" anchor="ctr" anchorCtr="0">
          <a:noAutofit/>
        </a:bodyPr>
        <a:lstStyle/>
        <a:p>
          <a:pPr marL="0" lvl="0" indent="0" algn="l" defTabSz="977900">
            <a:lnSpc>
              <a:spcPct val="90000"/>
            </a:lnSpc>
            <a:spcBef>
              <a:spcPct val="0"/>
            </a:spcBef>
            <a:spcAft>
              <a:spcPct val="35000"/>
            </a:spcAft>
            <a:buNone/>
          </a:pPr>
          <a:r>
            <a:rPr lang="en-US" sz="2200" kern="1200"/>
            <a:t>So, it is really difficult to market this new program to prospective customers.</a:t>
          </a:r>
        </a:p>
      </dsp:txBody>
      <dsp:txXfrm>
        <a:off x="1370646" y="2967274"/>
        <a:ext cx="9144953" cy="11867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CD318-84A7-4AF8-AEB7-5FDDA9A547BC}">
      <dsp:nvSpPr>
        <dsp:cNvPr id="0" name=""/>
        <dsp:cNvSpPr/>
      </dsp:nvSpPr>
      <dsp:spPr>
        <a:xfrm>
          <a:off x="1246" y="399753"/>
          <a:ext cx="4376017" cy="277877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3EE4D-9B90-483F-9001-25FF54E885BC}">
      <dsp:nvSpPr>
        <dsp:cNvPr id="0" name=""/>
        <dsp:cNvSpPr/>
      </dsp:nvSpPr>
      <dsp:spPr>
        <a:xfrm>
          <a:off x="487470" y="861666"/>
          <a:ext cx="4376017" cy="277877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Design the new optional program so that if the customer does not change its behavior, the customer will pay the same amount.</a:t>
          </a:r>
        </a:p>
      </dsp:txBody>
      <dsp:txXfrm>
        <a:off x="568857" y="943053"/>
        <a:ext cx="4213243" cy="2615996"/>
      </dsp:txXfrm>
    </dsp:sp>
    <dsp:sp modelId="{4A6E09A1-6262-47F7-9D5E-7EDE395708C1}">
      <dsp:nvSpPr>
        <dsp:cNvPr id="0" name=""/>
        <dsp:cNvSpPr/>
      </dsp:nvSpPr>
      <dsp:spPr>
        <a:xfrm>
          <a:off x="5349712" y="399753"/>
          <a:ext cx="4376017" cy="2778770"/>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9351E1-4476-4E6E-B96D-3B508AAF36DC}">
      <dsp:nvSpPr>
        <dsp:cNvPr id="0" name=""/>
        <dsp:cNvSpPr/>
      </dsp:nvSpPr>
      <dsp:spPr>
        <a:xfrm>
          <a:off x="5835936" y="861666"/>
          <a:ext cx="4376017" cy="2778770"/>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But, if the customer changes consumption behavior, then the customer can benefit. </a:t>
          </a:r>
        </a:p>
      </dsp:txBody>
      <dsp:txXfrm>
        <a:off x="5917323" y="943053"/>
        <a:ext cx="4213243" cy="2615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8BB8B-EF3A-4EBC-A617-C6720A6FFA7B}">
      <dsp:nvSpPr>
        <dsp:cNvPr id="0" name=""/>
        <dsp:cNvSpPr/>
      </dsp:nvSpPr>
      <dsp:spPr>
        <a:xfrm>
          <a:off x="764244" y="39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Align prices with the costs of serving consumers.</a:t>
          </a:r>
        </a:p>
      </dsp:txBody>
      <dsp:txXfrm>
        <a:off x="764244" y="395"/>
        <a:ext cx="2019700" cy="1211820"/>
      </dsp:txXfrm>
    </dsp:sp>
    <dsp:sp modelId="{658A50E3-3B46-468D-B0EC-F1712FE8F244}">
      <dsp:nvSpPr>
        <dsp:cNvPr id="0" name=""/>
        <dsp:cNvSpPr/>
      </dsp:nvSpPr>
      <dsp:spPr>
        <a:xfrm>
          <a:off x="2985914" y="39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Revenue sufficiency, rate stability, and predictability</a:t>
          </a:r>
        </a:p>
      </dsp:txBody>
      <dsp:txXfrm>
        <a:off x="2985914" y="395"/>
        <a:ext cx="2019700" cy="1211820"/>
      </dsp:txXfrm>
    </dsp:sp>
    <dsp:sp modelId="{631AA0F5-754E-4ABE-A8E5-64BD5F2CC89A}">
      <dsp:nvSpPr>
        <dsp:cNvPr id="0" name=""/>
        <dsp:cNvSpPr/>
      </dsp:nvSpPr>
      <dsp:spPr>
        <a:xfrm>
          <a:off x="5207585" y="39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Discourage wasteful use of electricity</a:t>
          </a:r>
        </a:p>
      </dsp:txBody>
      <dsp:txXfrm>
        <a:off x="5207585" y="395"/>
        <a:ext cx="2019700" cy="1211820"/>
      </dsp:txXfrm>
    </dsp:sp>
    <dsp:sp modelId="{F111197D-C6A5-4FD6-A71E-A0263F9E3BCD}">
      <dsp:nvSpPr>
        <dsp:cNvPr id="0" name=""/>
        <dsp:cNvSpPr/>
      </dsp:nvSpPr>
      <dsp:spPr>
        <a:xfrm>
          <a:off x="7429255" y="39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Environmental protection and reduce pollution </a:t>
          </a:r>
        </a:p>
      </dsp:txBody>
      <dsp:txXfrm>
        <a:off x="7429255" y="395"/>
        <a:ext cx="2019700" cy="1211820"/>
      </dsp:txXfrm>
    </dsp:sp>
    <dsp:sp modelId="{9984B391-CB01-4F79-AA75-7EDC4C1986BA}">
      <dsp:nvSpPr>
        <dsp:cNvPr id="0" name=""/>
        <dsp:cNvSpPr/>
      </dsp:nvSpPr>
      <dsp:spPr>
        <a:xfrm>
          <a:off x="764244" y="141418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Fairness in the allocation of costs among customers</a:t>
          </a:r>
        </a:p>
      </dsp:txBody>
      <dsp:txXfrm>
        <a:off x="764244" y="1414185"/>
        <a:ext cx="2019700" cy="1211820"/>
      </dsp:txXfrm>
    </dsp:sp>
    <dsp:sp modelId="{DE66FA72-2265-4351-9349-568EC50C25DA}">
      <dsp:nvSpPr>
        <dsp:cNvPr id="0" name=""/>
        <dsp:cNvSpPr/>
      </dsp:nvSpPr>
      <dsp:spPr>
        <a:xfrm>
          <a:off x="2985914" y="141418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Avoid undue discrimination (minimize subsidies)</a:t>
          </a:r>
        </a:p>
      </dsp:txBody>
      <dsp:txXfrm>
        <a:off x="2985914" y="1414185"/>
        <a:ext cx="2019700" cy="1211820"/>
      </dsp:txXfrm>
    </dsp:sp>
    <dsp:sp modelId="{F43C78AF-BF2A-4343-B428-794D6E8F69DA}">
      <dsp:nvSpPr>
        <dsp:cNvPr id="0" name=""/>
        <dsp:cNvSpPr/>
      </dsp:nvSpPr>
      <dsp:spPr>
        <a:xfrm>
          <a:off x="5207585" y="141418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Promote innovation and respond to changing demand-supply patterns</a:t>
          </a:r>
        </a:p>
      </dsp:txBody>
      <dsp:txXfrm>
        <a:off x="5207585" y="1414185"/>
        <a:ext cx="2019700" cy="1211820"/>
      </dsp:txXfrm>
    </dsp:sp>
    <dsp:sp modelId="{756D8B3C-3FB2-4E5D-B777-47164E401FC7}">
      <dsp:nvSpPr>
        <dsp:cNvPr id="0" name=""/>
        <dsp:cNvSpPr/>
      </dsp:nvSpPr>
      <dsp:spPr>
        <a:xfrm>
          <a:off x="7429255" y="141418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Simplicity, certainty, convenience of payment, economy in collection, understandability, public acceptance, feasibility in application</a:t>
          </a:r>
        </a:p>
      </dsp:txBody>
      <dsp:txXfrm>
        <a:off x="7429255" y="1414185"/>
        <a:ext cx="2019700" cy="1211820"/>
      </dsp:txXfrm>
    </dsp:sp>
    <dsp:sp modelId="{9E99EFBF-0EE8-435A-875D-B8015B707AD7}">
      <dsp:nvSpPr>
        <dsp:cNvPr id="0" name=""/>
        <dsp:cNvSpPr/>
      </dsp:nvSpPr>
      <dsp:spPr>
        <a:xfrm>
          <a:off x="764244" y="282797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Use price as a signal to promote economically-efficient consumption behavior</a:t>
          </a:r>
        </a:p>
      </dsp:txBody>
      <dsp:txXfrm>
        <a:off x="764244" y="2827975"/>
        <a:ext cx="2019700" cy="1211820"/>
      </dsp:txXfrm>
    </dsp:sp>
    <dsp:sp modelId="{4420BDEE-8761-464E-965E-10217445ABB0}">
      <dsp:nvSpPr>
        <dsp:cNvPr id="0" name=""/>
        <dsp:cNvSpPr/>
      </dsp:nvSpPr>
      <dsp:spPr>
        <a:xfrm>
          <a:off x="2985914" y="282797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Advance economic development goals</a:t>
          </a:r>
        </a:p>
      </dsp:txBody>
      <dsp:txXfrm>
        <a:off x="2985914" y="2827975"/>
        <a:ext cx="2019700" cy="1211820"/>
      </dsp:txXfrm>
    </dsp:sp>
    <dsp:sp modelId="{0783E889-C493-4061-B179-3350592B1E18}">
      <dsp:nvSpPr>
        <dsp:cNvPr id="0" name=""/>
        <dsp:cNvSpPr/>
      </dsp:nvSpPr>
      <dsp:spPr>
        <a:xfrm>
          <a:off x="5207585" y="282797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Customer Acceptance</a:t>
          </a:r>
        </a:p>
      </dsp:txBody>
      <dsp:txXfrm>
        <a:off x="5207585" y="2827975"/>
        <a:ext cx="2019700" cy="1211820"/>
      </dsp:txXfrm>
    </dsp:sp>
    <dsp:sp modelId="{8B155069-193C-4DB9-8D53-E3F8C6E78A41}">
      <dsp:nvSpPr>
        <dsp:cNvPr id="0" name=""/>
        <dsp:cNvSpPr/>
      </dsp:nvSpPr>
      <dsp:spPr>
        <a:xfrm>
          <a:off x="7429255" y="2827975"/>
          <a:ext cx="2019700" cy="1211820"/>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2">
                  <a:lumMod val="90000"/>
                  <a:lumOff val="10000"/>
                </a:schemeClr>
              </a:solidFill>
            </a:rPr>
            <a:t>There may be conflicts among these objectives</a:t>
          </a:r>
        </a:p>
      </dsp:txBody>
      <dsp:txXfrm>
        <a:off x="7429255" y="2827975"/>
        <a:ext cx="2019700" cy="1211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FAF1-EE48-4BB0-BDEF-8C66213D03B7}">
      <dsp:nvSpPr>
        <dsp:cNvPr id="0" name=""/>
        <dsp:cNvSpPr/>
      </dsp:nvSpPr>
      <dsp:spPr>
        <a:xfrm>
          <a:off x="1283" y="408925"/>
          <a:ext cx="4505585" cy="2861046"/>
        </a:xfrm>
        <a:prstGeom prst="roundRect">
          <a:avLst>
            <a:gd name="adj" fmla="val 10000"/>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E8B1CB1-5BBC-481F-B7DD-C81386847743}">
      <dsp:nvSpPr>
        <dsp:cNvPr id="0" name=""/>
        <dsp:cNvSpPr/>
      </dsp:nvSpPr>
      <dsp:spPr>
        <a:xfrm>
          <a:off x="501904" y="884515"/>
          <a:ext cx="4505585" cy="2861046"/>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Adjusted test year values vs. projected values?</a:t>
          </a:r>
        </a:p>
      </dsp:txBody>
      <dsp:txXfrm>
        <a:off x="585701" y="968312"/>
        <a:ext cx="4337991" cy="2693452"/>
      </dsp:txXfrm>
    </dsp:sp>
    <dsp:sp modelId="{BDC9C234-6504-4336-A78A-9D310FD26EB4}">
      <dsp:nvSpPr>
        <dsp:cNvPr id="0" name=""/>
        <dsp:cNvSpPr/>
      </dsp:nvSpPr>
      <dsp:spPr>
        <a:xfrm>
          <a:off x="5508110" y="408925"/>
          <a:ext cx="4505585" cy="2861046"/>
        </a:xfrm>
        <a:prstGeom prst="roundRect">
          <a:avLst>
            <a:gd name="adj" fmla="val 10000"/>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BB0CA21-B411-4F7D-A769-38FAAAC52A60}">
      <dsp:nvSpPr>
        <dsp:cNvPr id="0" name=""/>
        <dsp:cNvSpPr/>
      </dsp:nvSpPr>
      <dsp:spPr>
        <a:xfrm>
          <a:off x="6008730" y="884515"/>
          <a:ext cx="4505585" cy="2861046"/>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Adjustments to billing determinants for “known and measurable” or “reasonably predictable” changes from test-year actual values?</a:t>
          </a:r>
        </a:p>
      </dsp:txBody>
      <dsp:txXfrm>
        <a:off x="6092527" y="968312"/>
        <a:ext cx="4337991" cy="2693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59709-173A-454C-9C62-0A1DD27DB415}">
      <dsp:nvSpPr>
        <dsp:cNvPr id="0" name=""/>
        <dsp:cNvSpPr/>
      </dsp:nvSpPr>
      <dsp:spPr>
        <a:xfrm>
          <a:off x="0" y="0"/>
          <a:ext cx="8170560" cy="888842"/>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Use the revenue requirement or cost of service for each customer class or rate class.</a:t>
          </a:r>
        </a:p>
      </dsp:txBody>
      <dsp:txXfrm>
        <a:off x="26033" y="26033"/>
        <a:ext cx="7136323" cy="836776"/>
      </dsp:txXfrm>
    </dsp:sp>
    <dsp:sp modelId="{C5A45BB0-805B-4622-B092-F692EB177DE4}">
      <dsp:nvSpPr>
        <dsp:cNvPr id="0" name=""/>
        <dsp:cNvSpPr/>
      </dsp:nvSpPr>
      <dsp:spPr>
        <a:xfrm>
          <a:off x="684284" y="1050449"/>
          <a:ext cx="8170560" cy="888842"/>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Determine what type of rates will be charged to recover cost of service from each class.  (For example, will demand charges be used to recover demand-related costs from residential energy consumers?)</a:t>
          </a:r>
        </a:p>
      </dsp:txBody>
      <dsp:txXfrm>
        <a:off x="710317" y="1076482"/>
        <a:ext cx="6856462" cy="836776"/>
      </dsp:txXfrm>
    </dsp:sp>
    <dsp:sp modelId="{7E38EBDF-287A-4E24-84F7-E9178CA498CD}">
      <dsp:nvSpPr>
        <dsp:cNvPr id="0" name=""/>
        <dsp:cNvSpPr/>
      </dsp:nvSpPr>
      <dsp:spPr>
        <a:xfrm>
          <a:off x="1358355" y="2100899"/>
          <a:ext cx="8170560" cy="888842"/>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What level of annual costs will be recovered through which charges?</a:t>
          </a:r>
        </a:p>
      </dsp:txBody>
      <dsp:txXfrm>
        <a:off x="1384388" y="2126932"/>
        <a:ext cx="6866675" cy="836776"/>
      </dsp:txXfrm>
    </dsp:sp>
    <dsp:sp modelId="{7E0275B7-C215-4EF1-9D2C-937960C47CD7}">
      <dsp:nvSpPr>
        <dsp:cNvPr id="0" name=""/>
        <dsp:cNvSpPr/>
      </dsp:nvSpPr>
      <dsp:spPr>
        <a:xfrm>
          <a:off x="2042639" y="3151348"/>
          <a:ext cx="8170560" cy="888842"/>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For each class, divide costs to be recovered through each charge by the billing determinants applicable to each charge to obtain a rate. </a:t>
          </a:r>
        </a:p>
      </dsp:txBody>
      <dsp:txXfrm>
        <a:off x="2068672" y="3177381"/>
        <a:ext cx="6856462" cy="836776"/>
      </dsp:txXfrm>
    </dsp:sp>
    <dsp:sp modelId="{E63C95F7-04B4-40A7-9DDE-5B192914521E}">
      <dsp:nvSpPr>
        <dsp:cNvPr id="0" name=""/>
        <dsp:cNvSpPr/>
      </dsp:nvSpPr>
      <dsp:spPr>
        <a:xfrm>
          <a:off x="7592812" y="680772"/>
          <a:ext cx="577747" cy="577747"/>
        </a:xfrm>
        <a:prstGeom prst="downArrow">
          <a:avLst>
            <a:gd name="adj1" fmla="val 55000"/>
            <a:gd name="adj2" fmla="val 45000"/>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722805" y="680772"/>
        <a:ext cx="317761" cy="434755"/>
      </dsp:txXfrm>
    </dsp:sp>
    <dsp:sp modelId="{46E1409F-6B6E-48C9-8A38-713B17A4A196}">
      <dsp:nvSpPr>
        <dsp:cNvPr id="0" name=""/>
        <dsp:cNvSpPr/>
      </dsp:nvSpPr>
      <dsp:spPr>
        <a:xfrm>
          <a:off x="8277097" y="1731221"/>
          <a:ext cx="577747" cy="577747"/>
        </a:xfrm>
        <a:prstGeom prst="downArrow">
          <a:avLst>
            <a:gd name="adj1" fmla="val 55000"/>
            <a:gd name="adj2" fmla="val 45000"/>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407090" y="1731221"/>
        <a:ext cx="317761" cy="434755"/>
      </dsp:txXfrm>
    </dsp:sp>
    <dsp:sp modelId="{B77F4790-FB64-4C12-B58F-CB499AD4ACB6}">
      <dsp:nvSpPr>
        <dsp:cNvPr id="0" name=""/>
        <dsp:cNvSpPr/>
      </dsp:nvSpPr>
      <dsp:spPr>
        <a:xfrm>
          <a:off x="8951168" y="2781671"/>
          <a:ext cx="577747" cy="577747"/>
        </a:xfrm>
        <a:prstGeom prst="downArrow">
          <a:avLst>
            <a:gd name="adj1" fmla="val 55000"/>
            <a:gd name="adj2" fmla="val 45000"/>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081161" y="2781671"/>
        <a:ext cx="317761" cy="4347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A3FA0-BDA2-4B73-8659-608922A23908}">
      <dsp:nvSpPr>
        <dsp:cNvPr id="0" name=""/>
        <dsp:cNvSpPr/>
      </dsp:nvSpPr>
      <dsp:spPr>
        <a:xfrm>
          <a:off x="5401408" y="-35080"/>
          <a:ext cx="4505585" cy="2861046"/>
        </a:xfrm>
        <a:prstGeom prst="roundRect">
          <a:avLst>
            <a:gd name="adj" fmla="val 10000"/>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6477640-1322-4B7A-88CE-B18642606ABA}">
      <dsp:nvSpPr>
        <dsp:cNvPr id="0" name=""/>
        <dsp:cNvSpPr/>
      </dsp:nvSpPr>
      <dsp:spPr>
        <a:xfrm>
          <a:off x="5902028" y="440509"/>
          <a:ext cx="4505585" cy="2861046"/>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Examine how the Cost-of-Service study classified costs as customer-related, energy-related, demand-related, etc.</a:t>
          </a:r>
        </a:p>
      </dsp:txBody>
      <dsp:txXfrm>
        <a:off x="5985825" y="524306"/>
        <a:ext cx="4337991" cy="2693452"/>
      </dsp:txXfrm>
    </dsp:sp>
    <dsp:sp modelId="{872E264B-85DD-4A10-87AD-4F2CB6CBA763}">
      <dsp:nvSpPr>
        <dsp:cNvPr id="0" name=""/>
        <dsp:cNvSpPr/>
      </dsp:nvSpPr>
      <dsp:spPr>
        <a:xfrm>
          <a:off x="-336670" y="-10274"/>
          <a:ext cx="4505585" cy="2861046"/>
        </a:xfrm>
        <a:prstGeom prst="roundRect">
          <a:avLst>
            <a:gd name="adj" fmla="val 10000"/>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143C670-A19D-4346-991E-40A3359E7726}">
      <dsp:nvSpPr>
        <dsp:cNvPr id="0" name=""/>
        <dsp:cNvSpPr/>
      </dsp:nvSpPr>
      <dsp:spPr>
        <a:xfrm>
          <a:off x="163950" y="465314"/>
          <a:ext cx="4505585" cy="2861046"/>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Costs may be incurred for numerous reasons: to generate electricity, to fund power plants, provide transmission and distribution infrastructure, to fund metering and billing functions, etc.</a:t>
          </a:r>
        </a:p>
      </dsp:txBody>
      <dsp:txXfrm>
        <a:off x="247747" y="549111"/>
        <a:ext cx="4337991" cy="26934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0F696-81DC-4ED6-8191-D5E65D681153}">
      <dsp:nvSpPr>
        <dsp:cNvPr id="0" name=""/>
        <dsp:cNvSpPr/>
      </dsp:nvSpPr>
      <dsp:spPr>
        <a:xfrm rot="5400000">
          <a:off x="2930274" y="-916005"/>
          <a:ext cx="1182193" cy="3314231"/>
        </a:xfrm>
        <a:prstGeom prst="round2Same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Fuel costs</a:t>
          </a:r>
        </a:p>
        <a:p>
          <a:pPr marL="171450" lvl="1" indent="-171450" algn="l" defTabSz="711200">
            <a:lnSpc>
              <a:spcPct val="90000"/>
            </a:lnSpc>
            <a:spcBef>
              <a:spcPct val="0"/>
            </a:spcBef>
            <a:spcAft>
              <a:spcPct val="15000"/>
            </a:spcAft>
            <a:buChar char="•"/>
          </a:pPr>
          <a:r>
            <a:rPr lang="en-US" sz="1600" kern="1200"/>
            <a:t>Purchased Power costs</a:t>
          </a:r>
        </a:p>
        <a:p>
          <a:pPr marL="171450" lvl="1" indent="-171450" algn="l" defTabSz="711200">
            <a:lnSpc>
              <a:spcPct val="90000"/>
            </a:lnSpc>
            <a:spcBef>
              <a:spcPct val="0"/>
            </a:spcBef>
            <a:spcAft>
              <a:spcPct val="15000"/>
            </a:spcAft>
            <a:buChar char="•"/>
          </a:pPr>
          <a:r>
            <a:rPr lang="en-US" sz="1600" kern="1200"/>
            <a:t>Energy efficiency program costs</a:t>
          </a:r>
        </a:p>
        <a:p>
          <a:pPr marL="171450" lvl="1" indent="-171450" algn="l" defTabSz="711200">
            <a:lnSpc>
              <a:spcPct val="90000"/>
            </a:lnSpc>
            <a:spcBef>
              <a:spcPct val="0"/>
            </a:spcBef>
            <a:spcAft>
              <a:spcPct val="15000"/>
            </a:spcAft>
            <a:buChar char="•"/>
          </a:pPr>
          <a:r>
            <a:rPr lang="en-US" sz="1600" kern="1200"/>
            <a:t>Taxes</a:t>
          </a:r>
        </a:p>
      </dsp:txBody>
      <dsp:txXfrm rot="-5400000">
        <a:off x="1864255" y="207724"/>
        <a:ext cx="3256521" cy="1066773"/>
      </dsp:txXfrm>
    </dsp:sp>
    <dsp:sp modelId="{343E728E-CF9C-43C3-8BE7-10CC4FDF4FFD}">
      <dsp:nvSpPr>
        <dsp:cNvPr id="0" name=""/>
        <dsp:cNvSpPr/>
      </dsp:nvSpPr>
      <dsp:spPr>
        <a:xfrm>
          <a:off x="0" y="2239"/>
          <a:ext cx="1864255" cy="1477742"/>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Some components of cost-of-service may be adjusted on a periodic basis between general rate cases</a:t>
          </a:r>
        </a:p>
      </dsp:txBody>
      <dsp:txXfrm>
        <a:off x="72137" y="74376"/>
        <a:ext cx="1719981" cy="1333468"/>
      </dsp:txXfrm>
    </dsp:sp>
    <dsp:sp modelId="{9C0C1945-ED5B-45A0-806E-F7FE0596EF93}">
      <dsp:nvSpPr>
        <dsp:cNvPr id="0" name=""/>
        <dsp:cNvSpPr/>
      </dsp:nvSpPr>
      <dsp:spPr>
        <a:xfrm>
          <a:off x="0" y="1553868"/>
          <a:ext cx="3195053" cy="1477742"/>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This is often achieved through Rate Riders or Adjusters </a:t>
          </a:r>
        </a:p>
      </dsp:txBody>
      <dsp:txXfrm>
        <a:off x="72137" y="1626005"/>
        <a:ext cx="3050779" cy="1333468"/>
      </dsp:txXfrm>
    </dsp:sp>
    <dsp:sp modelId="{6FED2307-09F0-48D9-AC7D-DAC48C75B5BA}">
      <dsp:nvSpPr>
        <dsp:cNvPr id="0" name=""/>
        <dsp:cNvSpPr/>
      </dsp:nvSpPr>
      <dsp:spPr>
        <a:xfrm>
          <a:off x="0" y="3105497"/>
          <a:ext cx="5173434" cy="1477742"/>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For costs and rates subject to periodic adjustment, there may be a regulatory review and reconciliation in a subsequent rate case or other regulatory proceeding where prudence and reasonable and necessary standards are applied.</a:t>
          </a:r>
        </a:p>
      </dsp:txBody>
      <dsp:txXfrm>
        <a:off x="72137" y="3177634"/>
        <a:ext cx="5029160" cy="13334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017CE-959E-4698-B819-F5786D1636A9}">
      <dsp:nvSpPr>
        <dsp:cNvPr id="0" name=""/>
        <dsp:cNvSpPr/>
      </dsp:nvSpPr>
      <dsp:spPr>
        <a:xfrm>
          <a:off x="3286" y="108408"/>
          <a:ext cx="3203971" cy="1099341"/>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i="1" kern="1200"/>
            <a:t>The more you consume, the higher your average price.  </a:t>
          </a:r>
          <a:endParaRPr lang="en-US" sz="2200" kern="1200"/>
        </a:p>
      </dsp:txBody>
      <dsp:txXfrm>
        <a:off x="3286" y="108408"/>
        <a:ext cx="3203971" cy="1099341"/>
      </dsp:txXfrm>
    </dsp:sp>
    <dsp:sp modelId="{33A3BBD9-8CE7-4AA0-B9E6-B608F7E00279}">
      <dsp:nvSpPr>
        <dsp:cNvPr id="0" name=""/>
        <dsp:cNvSpPr/>
      </dsp:nvSpPr>
      <dsp:spPr>
        <a:xfrm>
          <a:off x="3286" y="1207749"/>
          <a:ext cx="3203971" cy="2838329"/>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32C8A-BBDA-4B91-95AF-85127DF1F393}">
      <dsp:nvSpPr>
        <dsp:cNvPr id="0" name=""/>
        <dsp:cNvSpPr/>
      </dsp:nvSpPr>
      <dsp:spPr>
        <a:xfrm>
          <a:off x="3655814" y="108408"/>
          <a:ext cx="3203971" cy="1099341"/>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i="1" kern="1200"/>
            <a:t>Advantages:</a:t>
          </a:r>
          <a:endParaRPr lang="en-US" sz="2200" kern="1200"/>
        </a:p>
      </dsp:txBody>
      <dsp:txXfrm>
        <a:off x="3655814" y="108408"/>
        <a:ext cx="3203971" cy="1099341"/>
      </dsp:txXfrm>
    </dsp:sp>
    <dsp:sp modelId="{3094421A-3896-4569-89FD-642AFBC3C169}">
      <dsp:nvSpPr>
        <dsp:cNvPr id="0" name=""/>
        <dsp:cNvSpPr/>
      </dsp:nvSpPr>
      <dsp:spPr>
        <a:xfrm>
          <a:off x="3655814" y="1207749"/>
          <a:ext cx="3203971" cy="2838329"/>
        </a:xfrm>
        <a:prstGeom prst="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Promotes energy conservation</a:t>
          </a:r>
        </a:p>
        <a:p>
          <a:pPr marL="228600" lvl="1" indent="-228600" algn="l" defTabSz="977900">
            <a:lnSpc>
              <a:spcPct val="90000"/>
            </a:lnSpc>
            <a:spcBef>
              <a:spcPct val="0"/>
            </a:spcBef>
            <a:spcAft>
              <a:spcPct val="15000"/>
            </a:spcAft>
            <a:buChar char="•"/>
          </a:pPr>
          <a:r>
            <a:rPr lang="en-US" sz="2200" kern="1200" dirty="0"/>
            <a:t>You can implement this using old metering technology that just measures cumulative consumption</a:t>
          </a:r>
        </a:p>
      </dsp:txBody>
      <dsp:txXfrm>
        <a:off x="3655814" y="1207749"/>
        <a:ext cx="3203971" cy="2838329"/>
      </dsp:txXfrm>
    </dsp:sp>
    <dsp:sp modelId="{F82EDD8B-1440-46E8-91E1-41D7DD8AE5BD}">
      <dsp:nvSpPr>
        <dsp:cNvPr id="0" name=""/>
        <dsp:cNvSpPr/>
      </dsp:nvSpPr>
      <dsp:spPr>
        <a:xfrm>
          <a:off x="7308342" y="108408"/>
          <a:ext cx="3203971" cy="1099341"/>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i="1" kern="1200"/>
            <a:t>Disadvantages:</a:t>
          </a:r>
          <a:endParaRPr lang="en-US" sz="2200" kern="1200"/>
        </a:p>
      </dsp:txBody>
      <dsp:txXfrm>
        <a:off x="7308342" y="108408"/>
        <a:ext cx="3203971" cy="1099341"/>
      </dsp:txXfrm>
    </dsp:sp>
    <dsp:sp modelId="{53CA1FE3-E4D3-4F60-BD6B-A2DAFB5E73CE}">
      <dsp:nvSpPr>
        <dsp:cNvPr id="0" name=""/>
        <dsp:cNvSpPr/>
      </dsp:nvSpPr>
      <dsp:spPr>
        <a:xfrm>
          <a:off x="7308342" y="1207749"/>
          <a:ext cx="3203971" cy="2838329"/>
        </a:xfrm>
        <a:prstGeom prst="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Does not reflect temporal changes in the cost of providing the utility service</a:t>
          </a:r>
        </a:p>
      </dsp:txBody>
      <dsp:txXfrm>
        <a:off x="7308342" y="1207749"/>
        <a:ext cx="3203971" cy="28383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D9BE-FEB5-48F8-9837-AFBE008A6F12}">
      <dsp:nvSpPr>
        <dsp:cNvPr id="0" name=""/>
        <dsp:cNvSpPr/>
      </dsp:nvSpPr>
      <dsp:spPr>
        <a:xfrm>
          <a:off x="1054869" y="0"/>
          <a:ext cx="3754621" cy="3754621"/>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07433C-0772-4FFE-950C-BF2C26C8BBA5}">
      <dsp:nvSpPr>
        <dsp:cNvPr id="0" name=""/>
        <dsp:cNvSpPr/>
      </dsp:nvSpPr>
      <dsp:spPr>
        <a:xfrm>
          <a:off x="1298919" y="244050"/>
          <a:ext cx="1501848" cy="1501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With advanced meters, you measure and store consumption information for every hour or 15-minute period.</a:t>
          </a:r>
        </a:p>
      </dsp:txBody>
      <dsp:txXfrm>
        <a:off x="1372233" y="317364"/>
        <a:ext cx="1355220" cy="1355220"/>
      </dsp:txXfrm>
    </dsp:sp>
    <dsp:sp modelId="{44F472FF-52B1-4DDB-8363-12EBBE0A6372}">
      <dsp:nvSpPr>
        <dsp:cNvPr id="0" name=""/>
        <dsp:cNvSpPr/>
      </dsp:nvSpPr>
      <dsp:spPr>
        <a:xfrm>
          <a:off x="3063591" y="244050"/>
          <a:ext cx="1501848" cy="1501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You can retrieve the usage information remotely.  No need for a meter reader.</a:t>
          </a:r>
        </a:p>
      </dsp:txBody>
      <dsp:txXfrm>
        <a:off x="3136905" y="317364"/>
        <a:ext cx="1355220" cy="1355220"/>
      </dsp:txXfrm>
    </dsp:sp>
    <dsp:sp modelId="{D9919BB2-5F02-42BE-B697-0B60E2EA001B}">
      <dsp:nvSpPr>
        <dsp:cNvPr id="0" name=""/>
        <dsp:cNvSpPr/>
      </dsp:nvSpPr>
      <dsp:spPr>
        <a:xfrm>
          <a:off x="1298919" y="2008722"/>
          <a:ext cx="1501848" cy="1501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You can also detect outages – locations where the meter can’t be read.</a:t>
          </a:r>
        </a:p>
      </dsp:txBody>
      <dsp:txXfrm>
        <a:off x="1372233" y="2082036"/>
        <a:ext cx="1355220" cy="1355220"/>
      </dsp:txXfrm>
    </dsp:sp>
    <dsp:sp modelId="{AFC104BD-2AEB-4F03-847E-718754F41DA8}">
      <dsp:nvSpPr>
        <dsp:cNvPr id="0" name=""/>
        <dsp:cNvSpPr/>
      </dsp:nvSpPr>
      <dsp:spPr>
        <a:xfrm>
          <a:off x="3063591" y="2008722"/>
          <a:ext cx="1501848" cy="150184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This enables many more pricing options.</a:t>
          </a:r>
        </a:p>
      </dsp:txBody>
      <dsp:txXfrm>
        <a:off x="3136905" y="2082036"/>
        <a:ext cx="1355220" cy="13552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76E8A-CC82-480D-8E15-9C675C5AC534}">
      <dsp:nvSpPr>
        <dsp:cNvPr id="0" name=""/>
        <dsp:cNvSpPr/>
      </dsp:nvSpPr>
      <dsp:spPr>
        <a:xfrm>
          <a:off x="0" y="96539"/>
          <a:ext cx="7498080" cy="15444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Do consumers want constantly-changing prices?  Or price stability?  Prices change every 5 minutes for generators (and often every 15 minutes on the demand side of the market) in wholesale markets in the U.S.</a:t>
          </a:r>
        </a:p>
      </dsp:txBody>
      <dsp:txXfrm>
        <a:off x="75391" y="171930"/>
        <a:ext cx="7347298" cy="1393618"/>
      </dsp:txXfrm>
    </dsp:sp>
    <dsp:sp modelId="{4A36EAFF-85EE-4FA5-9172-66FD8FD70D20}">
      <dsp:nvSpPr>
        <dsp:cNvPr id="0" name=""/>
        <dsp:cNvSpPr/>
      </dsp:nvSpPr>
      <dsp:spPr>
        <a:xfrm>
          <a:off x="0" y="1704299"/>
          <a:ext cx="7498080" cy="15444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Would it place a burden on consumers to monitor and respond to constantly-changing prices?  Some of the “enabling technology” that would help consumers to automatically respond to prices is still in its infancy.</a:t>
          </a:r>
        </a:p>
      </dsp:txBody>
      <dsp:txXfrm>
        <a:off x="75391" y="1779690"/>
        <a:ext cx="7347298" cy="1393618"/>
      </dsp:txXfrm>
    </dsp:sp>
    <dsp:sp modelId="{5D4F29F0-B873-4257-8EF4-06DF50E2E460}">
      <dsp:nvSpPr>
        <dsp:cNvPr id="0" name=""/>
        <dsp:cNvSpPr/>
      </dsp:nvSpPr>
      <dsp:spPr>
        <a:xfrm>
          <a:off x="0" y="3312060"/>
          <a:ext cx="7498080" cy="15444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It might be economically-rational for risk-averse consumers to pay for a “hedged” or locked-in fixed price that doesn’t fluctuate over time.</a:t>
          </a:r>
        </a:p>
      </dsp:txBody>
      <dsp:txXfrm>
        <a:off x="75391" y="3387451"/>
        <a:ext cx="7347298" cy="139361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6C63451-F71A-45EA-8B10-04A09C28CC19}" type="datetimeFigureOut">
              <a:rPr lang="en-US" smtClean="0"/>
              <a:t>12/2/2024</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4</a:t>
            </a:fld>
            <a:endParaRPr lang="en-US" dirty="0"/>
          </a:p>
        </p:txBody>
      </p:sp>
    </p:spTree>
    <p:extLst>
      <p:ext uri="{BB962C8B-B14F-4D97-AF65-F5344CB8AC3E}">
        <p14:creationId xmlns:p14="http://schemas.microsoft.com/office/powerpoint/2010/main" val="390778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61</a:t>
            </a:fld>
            <a:endParaRPr lang="en-US" dirty="0"/>
          </a:p>
        </p:txBody>
      </p:sp>
    </p:spTree>
    <p:extLst>
      <p:ext uri="{BB962C8B-B14F-4D97-AF65-F5344CB8AC3E}">
        <p14:creationId xmlns:p14="http://schemas.microsoft.com/office/powerpoint/2010/main" val="296273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71</a:t>
            </a:fld>
            <a:endParaRPr lang="en-US" dirty="0"/>
          </a:p>
        </p:txBody>
      </p:sp>
    </p:spTree>
    <p:extLst>
      <p:ext uri="{BB962C8B-B14F-4D97-AF65-F5344CB8AC3E}">
        <p14:creationId xmlns:p14="http://schemas.microsoft.com/office/powerpoint/2010/main" val="225440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FD2E44-1A20-43F9-8129-BF366A431F24}" type="slidenum">
              <a:rPr lang="en-US"/>
              <a:pPr/>
              <a:t>73</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93681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FD2E44-1A20-43F9-8129-BF366A431F24}" type="slidenum">
              <a:rPr lang="en-US"/>
              <a:pPr/>
              <a:t>74</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7289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75</a:t>
            </a:fld>
            <a:endParaRPr lang="en-US" dirty="0"/>
          </a:p>
        </p:txBody>
      </p:sp>
    </p:spTree>
    <p:extLst>
      <p:ext uri="{BB962C8B-B14F-4D97-AF65-F5344CB8AC3E}">
        <p14:creationId xmlns:p14="http://schemas.microsoft.com/office/powerpoint/2010/main" val="339988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E1A54-B27A-9C9F-BF7D-01CE5CE90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E2A28-839E-34AA-EAFE-9C318D446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FE202-C98A-AE38-B145-B572486170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CAC749-65DF-0D9B-3211-C51CD07D74CD}"/>
              </a:ext>
            </a:extLst>
          </p:cNvPr>
          <p:cNvSpPr>
            <a:spLocks noGrp="1"/>
          </p:cNvSpPr>
          <p:nvPr>
            <p:ph type="sldNum" sz="quarter" idx="5"/>
          </p:nvPr>
        </p:nvSpPr>
        <p:spPr/>
        <p:txBody>
          <a:bodyPr/>
          <a:lstStyle/>
          <a:p>
            <a:fld id="{C712FDEA-03A1-4F6D-A72C-F016AC56B49F}" type="slidenum">
              <a:rPr lang="en-US" smtClean="0"/>
              <a:t>78</a:t>
            </a:fld>
            <a:endParaRPr lang="en-US" dirty="0"/>
          </a:p>
        </p:txBody>
      </p:sp>
    </p:spTree>
    <p:extLst>
      <p:ext uri="{BB962C8B-B14F-4D97-AF65-F5344CB8AC3E}">
        <p14:creationId xmlns:p14="http://schemas.microsoft.com/office/powerpoint/2010/main" val="3309738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64B95-7762-45D5-827F-642D6A8C4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838FA-FBDA-A546-1E80-F1080710D8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A8C68-B9D4-A678-C3CB-AF77E15DCB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13619C-8D6F-4770-B38C-2F74E491C745}"/>
              </a:ext>
            </a:extLst>
          </p:cNvPr>
          <p:cNvSpPr>
            <a:spLocks noGrp="1"/>
          </p:cNvSpPr>
          <p:nvPr>
            <p:ph type="sldNum" sz="quarter" idx="5"/>
          </p:nvPr>
        </p:nvSpPr>
        <p:spPr/>
        <p:txBody>
          <a:bodyPr/>
          <a:lstStyle/>
          <a:p>
            <a:fld id="{C712FDEA-03A1-4F6D-A72C-F016AC56B49F}" type="slidenum">
              <a:rPr lang="en-US" smtClean="0"/>
              <a:t>84</a:t>
            </a:fld>
            <a:endParaRPr lang="en-US" dirty="0"/>
          </a:p>
        </p:txBody>
      </p:sp>
    </p:spTree>
    <p:extLst>
      <p:ext uri="{BB962C8B-B14F-4D97-AF65-F5344CB8AC3E}">
        <p14:creationId xmlns:p14="http://schemas.microsoft.com/office/powerpoint/2010/main" val="217241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E341D-A325-6316-8D0A-AAD0CD4CE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7D0AE-EF1A-955A-DE8F-0919B4FAA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4126D-939F-FD66-2EF0-D2523AA004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411E70-BFBB-6508-73A3-965B61944F59}"/>
              </a:ext>
            </a:extLst>
          </p:cNvPr>
          <p:cNvSpPr>
            <a:spLocks noGrp="1"/>
          </p:cNvSpPr>
          <p:nvPr>
            <p:ph type="sldNum" sz="quarter" idx="5"/>
          </p:nvPr>
        </p:nvSpPr>
        <p:spPr/>
        <p:txBody>
          <a:bodyPr/>
          <a:lstStyle/>
          <a:p>
            <a:fld id="{C712FDEA-03A1-4F6D-A72C-F016AC56B49F}" type="slidenum">
              <a:rPr lang="en-US" smtClean="0"/>
              <a:t>92</a:t>
            </a:fld>
            <a:endParaRPr lang="en-US" dirty="0"/>
          </a:p>
        </p:txBody>
      </p:sp>
    </p:spTree>
    <p:extLst>
      <p:ext uri="{BB962C8B-B14F-4D97-AF65-F5344CB8AC3E}">
        <p14:creationId xmlns:p14="http://schemas.microsoft.com/office/powerpoint/2010/main" val="3095820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69F8C-4A1D-E088-8189-1DEE52722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00857-63BA-865C-144E-095315312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21445-ACBC-1411-0C5A-77D5CAFEE6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B1BB97-2451-CA0A-7FF0-EE1CD3B048A9}"/>
              </a:ext>
            </a:extLst>
          </p:cNvPr>
          <p:cNvSpPr>
            <a:spLocks noGrp="1"/>
          </p:cNvSpPr>
          <p:nvPr>
            <p:ph type="sldNum" sz="quarter" idx="5"/>
          </p:nvPr>
        </p:nvSpPr>
        <p:spPr/>
        <p:txBody>
          <a:bodyPr/>
          <a:lstStyle/>
          <a:p>
            <a:fld id="{C712FDEA-03A1-4F6D-A72C-F016AC56B49F}" type="slidenum">
              <a:rPr lang="en-US" smtClean="0"/>
              <a:t>102</a:t>
            </a:fld>
            <a:endParaRPr lang="en-US" dirty="0"/>
          </a:p>
        </p:txBody>
      </p:sp>
    </p:spTree>
    <p:extLst>
      <p:ext uri="{BB962C8B-B14F-4D97-AF65-F5344CB8AC3E}">
        <p14:creationId xmlns:p14="http://schemas.microsoft.com/office/powerpoint/2010/main" val="532570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106</a:t>
            </a:fld>
            <a:endParaRPr lang="en-US" dirty="0"/>
          </a:p>
        </p:txBody>
      </p:sp>
    </p:spTree>
    <p:extLst>
      <p:ext uri="{BB962C8B-B14F-4D97-AF65-F5344CB8AC3E}">
        <p14:creationId xmlns:p14="http://schemas.microsoft.com/office/powerpoint/2010/main" val="330958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C6951D-4398-4FD9-A082-AF8D3D7E775E}" type="slidenum">
              <a:rPr lang="en-US"/>
              <a:pPr/>
              <a:t>10</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146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C6951D-4398-4FD9-A082-AF8D3D7E775E}" type="slidenum">
              <a:rPr lang="en-US"/>
              <a:pPr/>
              <a:t>11</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15357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B4BC8D-7656-4B0D-9833-D8AAB49D4BE4}" type="slidenum">
              <a:rPr lang="en-US"/>
              <a:pPr/>
              <a:t>19</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3902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20</a:t>
            </a:fld>
            <a:endParaRPr lang="en-US" dirty="0"/>
          </a:p>
        </p:txBody>
      </p:sp>
    </p:spTree>
    <p:extLst>
      <p:ext uri="{BB962C8B-B14F-4D97-AF65-F5344CB8AC3E}">
        <p14:creationId xmlns:p14="http://schemas.microsoft.com/office/powerpoint/2010/main" val="3571251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21</a:t>
            </a:fld>
            <a:endParaRPr lang="en-US" dirty="0"/>
          </a:p>
        </p:txBody>
      </p:sp>
    </p:spTree>
    <p:extLst>
      <p:ext uri="{BB962C8B-B14F-4D97-AF65-F5344CB8AC3E}">
        <p14:creationId xmlns:p14="http://schemas.microsoft.com/office/powerpoint/2010/main" val="1526684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22</a:t>
            </a:fld>
            <a:endParaRPr lang="en-US" dirty="0"/>
          </a:p>
        </p:txBody>
      </p:sp>
    </p:spTree>
    <p:extLst>
      <p:ext uri="{BB962C8B-B14F-4D97-AF65-F5344CB8AC3E}">
        <p14:creationId xmlns:p14="http://schemas.microsoft.com/office/powerpoint/2010/main" val="163292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46</a:t>
            </a:fld>
            <a:endParaRPr lang="en-US" dirty="0"/>
          </a:p>
        </p:txBody>
      </p:sp>
    </p:spTree>
    <p:extLst>
      <p:ext uri="{BB962C8B-B14F-4D97-AF65-F5344CB8AC3E}">
        <p14:creationId xmlns:p14="http://schemas.microsoft.com/office/powerpoint/2010/main" val="3433770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922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4522" y="874663"/>
            <a:ext cx="4650901" cy="2334637"/>
          </a:xfrm>
        </p:spPr>
        <p:txBody>
          <a:bodyPr>
            <a:normAutofit/>
          </a:bodyPr>
          <a:lstStyle>
            <a:lvl1pPr algn="ctr">
              <a:defRPr sz="4800"/>
            </a:lvl1pPr>
          </a:lstStyle>
          <a:p>
            <a:r>
              <a:rPr lang="en-US"/>
              <a:t>Click to edit Master title style</a:t>
            </a:r>
            <a:endParaRPr lang="en-US" dirty="0"/>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173" name="Straight Connector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Subtitle 2">
            <a:extLst>
              <a:ext uri="{FF2B5EF4-FFF2-40B4-BE49-F238E27FC236}">
                <a16:creationId xmlns:a16="http://schemas.microsoft.com/office/drawing/2014/main" id="{6B5BCC80-B184-4F6C-B3E3-CFC7F4C41C95}"/>
              </a:ext>
            </a:extLst>
          </p:cNvPr>
          <p:cNvSpPr>
            <a:spLocks noGrp="1"/>
          </p:cNvSpPr>
          <p:nvPr>
            <p:ph type="subTitle" idx="1"/>
          </p:nvPr>
        </p:nvSpPr>
        <p:spPr>
          <a:xfrm>
            <a:off x="990000" y="4113213"/>
            <a:ext cx="4636800" cy="1655762"/>
          </a:xfrm>
        </p:spPr>
        <p:txBody>
          <a:bodyPr>
            <a:normAutofit/>
          </a:bodyPr>
          <a:lstStyle>
            <a:lvl1pPr marL="0" indent="0" algn="ctr">
              <a:buNone/>
              <a:defRPr/>
            </a:lvl1pPr>
          </a:lstStyle>
          <a:p>
            <a:r>
              <a:rPr lang="en-US">
                <a:cs typeface="Calibri"/>
              </a:rPr>
              <a:t>Click to edit Master subtitle style</a:t>
            </a:r>
            <a:endParaRPr lang="en-US" dirty="0"/>
          </a:p>
        </p:txBody>
      </p:sp>
    </p:spTree>
    <p:extLst>
      <p:ext uri="{BB962C8B-B14F-4D97-AF65-F5344CB8AC3E}">
        <p14:creationId xmlns:p14="http://schemas.microsoft.com/office/powerpoint/2010/main" val="422912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a:t>20XX</a:t>
            </a:r>
            <a:endParaRPr lang="en-US"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18549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2971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46103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46103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65563541-7DAA-4F84-BBAB-31C12F6AE981}"/>
              </a:ext>
            </a:extLst>
          </p:cNvPr>
          <p:cNvSpPr>
            <a:spLocks noGrp="1"/>
          </p:cNvSpPr>
          <p:nvPr>
            <p:ph type="body" sz="quarter" idx="13"/>
          </p:nvPr>
        </p:nvSpPr>
        <p:spPr>
          <a:xfrm>
            <a:off x="8231200" y="1756025"/>
            <a:ext cx="2971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AE3321C3-E759-4DD7-BFA1-2E724B8DDBF0}"/>
              </a:ext>
            </a:extLst>
          </p:cNvPr>
          <p:cNvSpPr>
            <a:spLocks noGrp="1"/>
          </p:cNvSpPr>
          <p:nvPr>
            <p:ph sz="quarter" idx="14"/>
          </p:nvPr>
        </p:nvSpPr>
        <p:spPr>
          <a:xfrm>
            <a:off x="8231200" y="2450550"/>
            <a:ext cx="2971400" cy="363275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a:t>20XX</a:t>
            </a:r>
            <a:endParaRPr lang="en-US"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93649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318001" y="536573"/>
            <a:ext cx="7424950" cy="1453003"/>
          </a:xfrm>
        </p:spPr>
        <p:txBody>
          <a:bodyPr/>
          <a:lstStyle>
            <a:lvl1pPr algn="ct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p:nvPr>
        </p:nvSpPr>
        <p:spPr>
          <a:xfrm>
            <a:off x="627063" y="536575"/>
            <a:ext cx="2616200" cy="1743075"/>
          </a:xfrm>
        </p:spPr>
        <p:txBody>
          <a:bodyPr/>
          <a:lstStyle/>
          <a:p>
            <a:r>
              <a:rPr lang="en-US"/>
              <a:t>Click icon to add picture</a:t>
            </a:r>
            <a:endParaRPr lang="en-US" dirty="0"/>
          </a:p>
        </p:txBody>
      </p:sp>
      <p:sp>
        <p:nvSpPr>
          <p:cNvPr id="207" name="Picture Placeholder 10">
            <a:extLst>
              <a:ext uri="{FF2B5EF4-FFF2-40B4-BE49-F238E27FC236}">
                <a16:creationId xmlns:a16="http://schemas.microsoft.com/office/drawing/2014/main" id="{524BD50E-995A-4DB3-8E0A-E7F1FC636936}"/>
              </a:ext>
            </a:extLst>
          </p:cNvPr>
          <p:cNvSpPr>
            <a:spLocks noGrp="1"/>
          </p:cNvSpPr>
          <p:nvPr>
            <p:ph type="pic" sz="quarter" idx="15"/>
          </p:nvPr>
        </p:nvSpPr>
        <p:spPr>
          <a:xfrm>
            <a:off x="616853" y="2557090"/>
            <a:ext cx="2616200" cy="1743075"/>
          </a:xfrm>
        </p:spPr>
        <p:txBody>
          <a:bodyPr/>
          <a:lstStyle/>
          <a:p>
            <a:r>
              <a:rPr lang="en-US"/>
              <a:t>Click icon to add picture</a:t>
            </a:r>
            <a:endParaRPr lang="en-US" dirty="0"/>
          </a:p>
        </p:txBody>
      </p:sp>
      <p:sp>
        <p:nvSpPr>
          <p:cNvPr id="208" name="Picture Placeholder 10">
            <a:extLst>
              <a:ext uri="{FF2B5EF4-FFF2-40B4-BE49-F238E27FC236}">
                <a16:creationId xmlns:a16="http://schemas.microsoft.com/office/drawing/2014/main" id="{ABAB6489-3F37-4A20-8777-093046E5C82D}"/>
              </a:ext>
            </a:extLst>
          </p:cNvPr>
          <p:cNvSpPr>
            <a:spLocks noGrp="1"/>
          </p:cNvSpPr>
          <p:nvPr>
            <p:ph type="pic" sz="quarter" idx="16"/>
          </p:nvPr>
        </p:nvSpPr>
        <p:spPr>
          <a:xfrm>
            <a:off x="627063" y="4576347"/>
            <a:ext cx="2616200" cy="1743075"/>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92523157-52E2-4F89-B3C9-EA9FE7914BAB}"/>
              </a:ext>
            </a:extLst>
          </p:cNvPr>
          <p:cNvSpPr>
            <a:spLocks noGrp="1"/>
          </p:cNvSpPr>
          <p:nvPr>
            <p:ph type="body" sz="quarter" idx="17" hasCustomPrompt="1"/>
          </p:nvPr>
        </p:nvSpPr>
        <p:spPr>
          <a:xfrm>
            <a:off x="4864100" y="2876550"/>
            <a:ext cx="6332538" cy="3219450"/>
          </a:xfrm>
        </p:spPr>
        <p:txBody>
          <a:bodyPr>
            <a:normAutofit/>
          </a:bodyPr>
          <a:lstStyle>
            <a:lvl1pPr marL="0" indent="0" algn="ctr">
              <a:buNone/>
              <a:defRPr sz="190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edit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318000" y="6357167"/>
            <a:ext cx="1760150" cy="461665"/>
          </a:xfrm>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6356725" y="6357600"/>
            <a:ext cx="3347285" cy="460800"/>
          </a:xfrm>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77417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16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7794707" y="536573"/>
            <a:ext cx="3856679" cy="1453003"/>
          </a:xfrm>
        </p:spPr>
        <p:txBody>
          <a:bodyP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7" name="Text Placeholder 6">
            <a:extLst>
              <a:ext uri="{FF2B5EF4-FFF2-40B4-BE49-F238E27FC236}">
                <a16:creationId xmlns:a16="http://schemas.microsoft.com/office/drawing/2014/main" id="{9CF2D931-86F8-40B1-B2C0-BE477572ECCA}"/>
              </a:ext>
            </a:extLst>
          </p:cNvPr>
          <p:cNvSpPr>
            <a:spLocks noGrp="1"/>
          </p:cNvSpPr>
          <p:nvPr>
            <p:ph type="body" sz="quarter" idx="14"/>
          </p:nvPr>
        </p:nvSpPr>
        <p:spPr>
          <a:xfrm>
            <a:off x="8181686" y="2876550"/>
            <a:ext cx="3059113" cy="2983947"/>
          </a:xfrm>
        </p:spPr>
        <p:txBody>
          <a:bodyPr/>
          <a:lstStyle>
            <a:lvl1pPr marL="0" indent="0" algn="ctr">
              <a:buNone/>
              <a:defRPr/>
            </a:lvl1pPr>
            <a:lvl2pPr marL="360000" indent="0">
              <a:buFont typeface="Arial" panose="020B0604020202020204" pitchFamily="34" charset="0"/>
              <a:buNone/>
              <a:defRPr/>
            </a:lvl2pPr>
            <a:lvl3pPr marL="720000" indent="0">
              <a:buNone/>
              <a:defRPr/>
            </a:lvl3pPr>
            <a:lvl4pPr marL="1080000" indent="0">
              <a:buFont typeface="Arial" panose="020B0604020202020204" pitchFamily="34" charset="0"/>
              <a:buNone/>
              <a:defRPr/>
            </a:lvl4pPr>
            <a:lvl5pPr marL="1440000" indent="0">
              <a:buNone/>
              <a:defRPr/>
            </a:lvl5pPr>
          </a:lstStyle>
          <a:p>
            <a:pPr lvl="0"/>
            <a:r>
              <a:rPr lang="en-US"/>
              <a:t>Click to edit Master text styles</a:t>
            </a:r>
          </a:p>
        </p:txBody>
      </p:sp>
    </p:spTree>
    <p:extLst>
      <p:ext uri="{BB962C8B-B14F-4D97-AF65-F5344CB8AC3E}">
        <p14:creationId xmlns:p14="http://schemas.microsoft.com/office/powerpoint/2010/main" val="1868871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665E1584-5B5E-4CF9-8A42-9CF6C0C5D41E}"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BB0C4-3DC0-466A-B8AB-C9BBA67CAADE}" type="slidenum">
              <a:rPr lang="en-US" smtClean="0"/>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636964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665E1584-5B5E-4CF9-8A42-9CF6C0C5D41E}"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BB0C4-3DC0-466A-B8AB-C9BBA67CAADE}" type="slidenum">
              <a:rPr lang="en-US" smtClean="0"/>
              <a:t>‹#›</a:t>
            </a:fld>
            <a:endParaRPr lang="en-US"/>
          </a:p>
        </p:txBody>
      </p:sp>
    </p:spTree>
    <p:extLst>
      <p:ext uri="{BB962C8B-B14F-4D97-AF65-F5344CB8AC3E}">
        <p14:creationId xmlns:p14="http://schemas.microsoft.com/office/powerpoint/2010/main" val="191428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530307" y="536573"/>
            <a:ext cx="3856679" cy="1453003"/>
          </a:xfrm>
        </p:spPr>
        <p:txBody>
          <a:bodyPr/>
          <a:lstStyle>
            <a:lvl1pPr algn="ctr">
              <a:defRPr/>
            </a:lvl1pPr>
          </a:lstStyle>
          <a:p>
            <a:r>
              <a:rPr lang="en-US"/>
              <a:t>Click to edit Master title style</a:t>
            </a:r>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Content Placeholder 2">
            <a:extLst>
              <a:ext uri="{FF2B5EF4-FFF2-40B4-BE49-F238E27FC236}">
                <a16:creationId xmlns:a16="http://schemas.microsoft.com/office/drawing/2014/main" id="{E4838519-F7BD-42C9-BDE6-B4D6DF7E1175}"/>
              </a:ext>
            </a:extLst>
          </p:cNvPr>
          <p:cNvSpPr>
            <a:spLocks noGrp="1"/>
          </p:cNvSpPr>
          <p:nvPr>
            <p:ph idx="13" hasCustomPrompt="1"/>
          </p:nvPr>
        </p:nvSpPr>
        <p:spPr>
          <a:xfrm>
            <a:off x="907606" y="2877018"/>
            <a:ext cx="3060000" cy="2938561"/>
          </a:xfrm>
        </p:spPr>
        <p:txBody>
          <a:bodyPr>
            <a:normAutofit/>
          </a:bodyPr>
          <a:lstStyle>
            <a:lvl1pPr algn="ctr">
              <a:defRPr/>
            </a:lvl1pPr>
          </a:lstStyle>
          <a:p>
            <a:pPr marL="0" indent="0" algn="ctr">
              <a:buNone/>
            </a:pPr>
            <a:r>
              <a:rPr lang="en-US" dirty="0"/>
              <a:t>Click to edit master text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480400" cy="461665"/>
          </a:xfrm>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1996947" y="6357600"/>
            <a:ext cx="6683376" cy="460800"/>
          </a:xfrm>
        </p:spPr>
        <p:txBody>
          <a:bodyPr/>
          <a:lstStyle>
            <a:lvl1pPr algn="l">
              <a:defRPr/>
            </a:lvl1pPr>
          </a:lstStyle>
          <a:p>
            <a:r>
              <a:rPr lang="en-US"/>
              <a:t>Sample Footer Text</a:t>
            </a:r>
            <a:endParaRPr lang="en-US" dirty="0"/>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4646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056600" y="536573"/>
            <a:ext cx="4078800" cy="1453003"/>
          </a:xfrm>
        </p:spPr>
        <p:txBody>
          <a:bodyPr/>
          <a:lstStyle>
            <a:lvl1pPr algn="ctr">
              <a:defRPr/>
            </a:lvl1pPr>
          </a:lstStyle>
          <a:p>
            <a:r>
              <a:rPr lang="en-US"/>
              <a:t>Click to edit Master title style</a:t>
            </a:r>
            <a:endParaRPr lang="en-US" dirty="0"/>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add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Group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 name="Group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48" name="Group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2" name="Group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43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9400" y="563402"/>
            <a:ext cx="4075200" cy="2058573"/>
          </a:xfrm>
        </p:spPr>
        <p:txBody>
          <a:bodyPr>
            <a:noAutofit/>
          </a:bodyPr>
          <a:lstStyle>
            <a:lvl1pPr algn="ctr">
              <a:defRPr sz="3200"/>
            </a:lvl1pPr>
          </a:lstStyle>
          <a:p>
            <a:r>
              <a:rPr lang="en-US"/>
              <a:t>Click to edit Master title style</a:t>
            </a:r>
            <a:endParaRPr lang="en-US" dirty="0"/>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p:nvPr>
        </p:nvSpPr>
        <p:spPr>
          <a:xfrm>
            <a:off x="990000" y="4248000"/>
            <a:ext cx="4075200" cy="1520975"/>
          </a:xfrm>
        </p:spPr>
        <p:txBody>
          <a:bodyPr>
            <a:normAutofit/>
          </a:bodyPr>
          <a:lstStyle>
            <a:lvl1pPr marL="0" indent="0" algn="ctr">
              <a:buNone/>
              <a:defRPr/>
            </a:lvl1pPr>
          </a:lstStyle>
          <a:p>
            <a:r>
              <a:rPr lang="en-US"/>
              <a:t>Click to edit Master subtitle style</a:t>
            </a:r>
            <a:endParaRPr lang="en-US" dirty="0"/>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p:nvPr>
        </p:nvSpPr>
        <p:spPr>
          <a:xfrm>
            <a:off x="6654800" y="563563"/>
            <a:ext cx="4995863" cy="2706687"/>
          </a:xfrm>
        </p:spPr>
        <p:txBody>
          <a:bodyPr/>
          <a:lstStyle/>
          <a:p>
            <a:r>
              <a:rPr lang="en-US"/>
              <a:t>Click icon to add picture</a:t>
            </a:r>
            <a:endParaRPr lang="en-US" dirty="0"/>
          </a:p>
        </p:txBody>
      </p:sp>
      <p:sp>
        <p:nvSpPr>
          <p:cNvPr id="26" name="Picture Placeholder 25">
            <a:extLst>
              <a:ext uri="{FF2B5EF4-FFF2-40B4-BE49-F238E27FC236}">
                <a16:creationId xmlns:a16="http://schemas.microsoft.com/office/drawing/2014/main" id="{92FA415D-7F98-4C81-A18F-A114BF021CC5}"/>
              </a:ext>
            </a:extLst>
          </p:cNvPr>
          <p:cNvSpPr>
            <a:spLocks noGrp="1"/>
          </p:cNvSpPr>
          <p:nvPr>
            <p:ph type="pic" sz="quarter" idx="14"/>
          </p:nvPr>
        </p:nvSpPr>
        <p:spPr>
          <a:xfrm>
            <a:off x="6654800" y="3587750"/>
            <a:ext cx="4995863" cy="2698750"/>
          </a:xfrm>
        </p:spPr>
        <p:txBody>
          <a:bodyPr/>
          <a:lstStyle/>
          <a:p>
            <a:r>
              <a:rPr lang="en-US"/>
              <a:t>Click icon to add picture</a:t>
            </a:r>
            <a:endParaRPr lang="en-US" dirty="0"/>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p:nvPr userDrawn="1">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93872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a:t>20XX</a:t>
            </a:r>
            <a:endParaRPr lang="en-US"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37205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a:xfrm>
            <a:off x="838200" y="1839595"/>
            <a:ext cx="10515600" cy="415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lvl1pPr>
              <a:defRPr/>
            </a:lvl1pPr>
          </a:lstStyle>
          <a:p>
            <a:r>
              <a:rPr lang="en-US"/>
              <a:t>20XX</a:t>
            </a:r>
            <a:endParaRPr lang="en-US"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6372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7324726" y="4217899"/>
            <a:ext cx="4079874" cy="1132373"/>
          </a:xfrm>
        </p:spPr>
        <p:txBody>
          <a:bodyPr anchor="t">
            <a:noAutofit/>
          </a:bodyPr>
          <a:lstStyle>
            <a:lvl1pPr algn="ctr">
              <a:defRPr sz="3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3" name="Picture Placeholder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a:lstStyle/>
          <a:p>
            <a:r>
              <a:rPr lang="en-US"/>
              <a:t>Click icon to add picture</a:t>
            </a:r>
            <a:endParaRPr lang="en-US" dirty="0"/>
          </a:p>
        </p:txBody>
      </p:sp>
      <p:sp>
        <p:nvSpPr>
          <p:cNvPr id="44" name="Picture Placeholder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a:lstStyle/>
          <a:p>
            <a:r>
              <a:rPr lang="en-US"/>
              <a:t>Click icon to add picture</a:t>
            </a:r>
            <a:endParaRPr lang="en-US" dirty="0"/>
          </a:p>
        </p:txBody>
      </p:sp>
      <p:sp>
        <p:nvSpPr>
          <p:cNvPr id="46" name="Picture Placeholder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a:lstStyle/>
          <a:p>
            <a:r>
              <a:rPr lang="en-US"/>
              <a:t>Click icon to add picture</a:t>
            </a:r>
            <a:endParaRPr lang="en-US" dirty="0"/>
          </a:p>
        </p:txBody>
      </p:sp>
      <p:sp>
        <p:nvSpPr>
          <p:cNvPr id="47" name="Picture Placeholder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a:lstStyle/>
          <a:p>
            <a:r>
              <a:rPr lang="en-US"/>
              <a:t>Click icon to add picture</a:t>
            </a:r>
            <a:endParaRPr lang="en-US" dirty="0"/>
          </a:p>
        </p:txBody>
      </p:sp>
      <p:sp>
        <p:nvSpPr>
          <p:cNvPr id="28" name="Date Placeholder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20XX</a:t>
            </a:r>
          </a:p>
        </p:txBody>
      </p:sp>
      <p:cxnSp>
        <p:nvCxnSpPr>
          <p:cNvPr id="18" name="Straight Connector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Group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9" name="Footer Placeholder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Sample Footer Text</a:t>
            </a:r>
          </a:p>
        </p:txBody>
      </p:sp>
      <p:grpSp>
        <p:nvGrpSpPr>
          <p:cNvPr id="30" name="Group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Group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9" name="Slide Number Placeholder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28376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BC50FC60-9736-40BD-8EF0-51BD04771675}"/>
              </a:ext>
            </a:extLst>
          </p:cNvPr>
          <p:cNvSpPr>
            <a:spLocks noGrp="1"/>
          </p:cNvSpPr>
          <p:nvPr>
            <p:ph type="pic" sz="quarter" idx="13"/>
          </p:nvPr>
        </p:nvSpPr>
        <p:spPr>
          <a:xfrm>
            <a:off x="1166813" y="2479675"/>
            <a:ext cx="1587500" cy="2330450"/>
          </a:xfrm>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7D564077-E600-44C8-B691-00C1C3ECC1C6}"/>
              </a:ext>
            </a:extLst>
          </p:cNvPr>
          <p:cNvSpPr>
            <a:spLocks noGrp="1"/>
          </p:cNvSpPr>
          <p:nvPr>
            <p:ph type="pic" sz="quarter" idx="14"/>
          </p:nvPr>
        </p:nvSpPr>
        <p:spPr>
          <a:xfrm>
            <a:off x="3228885" y="2479675"/>
            <a:ext cx="1587500" cy="2330450"/>
          </a:xfrm>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5EF6670B-24A6-4EC1-AB19-83414A6BFC81}"/>
              </a:ext>
            </a:extLst>
          </p:cNvPr>
          <p:cNvSpPr>
            <a:spLocks noGrp="1"/>
          </p:cNvSpPr>
          <p:nvPr>
            <p:ph type="pic" sz="quarter" idx="15"/>
          </p:nvPr>
        </p:nvSpPr>
        <p:spPr>
          <a:xfrm>
            <a:off x="5302249" y="2479675"/>
            <a:ext cx="1587500" cy="2330450"/>
          </a:xfrm>
        </p:spPr>
        <p:txBody>
          <a:bodyPr/>
          <a:lstStyle/>
          <a:p>
            <a:r>
              <a:rPr lang="en-US"/>
              <a:t>Click icon to add picture</a:t>
            </a:r>
            <a:endParaRPr lang="en-US" dirty="0"/>
          </a:p>
        </p:txBody>
      </p:sp>
      <p:sp>
        <p:nvSpPr>
          <p:cNvPr id="17" name="Picture Placeholder 13">
            <a:extLst>
              <a:ext uri="{FF2B5EF4-FFF2-40B4-BE49-F238E27FC236}">
                <a16:creationId xmlns:a16="http://schemas.microsoft.com/office/drawing/2014/main" id="{DCE770BA-A562-4780-AEC9-94BC0C7C53FA}"/>
              </a:ext>
            </a:extLst>
          </p:cNvPr>
          <p:cNvSpPr>
            <a:spLocks noGrp="1"/>
          </p:cNvSpPr>
          <p:nvPr>
            <p:ph type="pic" sz="quarter" idx="16"/>
          </p:nvPr>
        </p:nvSpPr>
        <p:spPr>
          <a:xfrm>
            <a:off x="7364764" y="2479675"/>
            <a:ext cx="1587500" cy="2330450"/>
          </a:xfrm>
        </p:spPr>
        <p:txBody>
          <a:bodyPr/>
          <a:lstStyle/>
          <a:p>
            <a:r>
              <a:rPr lang="en-US"/>
              <a:t>Click icon to add picture</a:t>
            </a:r>
            <a:endParaRPr lang="en-US" dirty="0"/>
          </a:p>
        </p:txBody>
      </p:sp>
      <p:sp>
        <p:nvSpPr>
          <p:cNvPr id="18" name="Picture Placeholder 13">
            <a:extLst>
              <a:ext uri="{FF2B5EF4-FFF2-40B4-BE49-F238E27FC236}">
                <a16:creationId xmlns:a16="http://schemas.microsoft.com/office/drawing/2014/main" id="{C627DB31-AE80-40F1-A5C7-E1FBE1521BD4}"/>
              </a:ext>
            </a:extLst>
          </p:cNvPr>
          <p:cNvSpPr>
            <a:spLocks noGrp="1"/>
          </p:cNvSpPr>
          <p:nvPr>
            <p:ph type="pic" sz="quarter" idx="17"/>
          </p:nvPr>
        </p:nvSpPr>
        <p:spPr>
          <a:xfrm>
            <a:off x="9437688" y="2479675"/>
            <a:ext cx="1587500" cy="2330450"/>
          </a:xfrm>
        </p:spPr>
        <p:txBody>
          <a:body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CDA79604-04BA-44C3-8188-694F8E9C2360}"/>
              </a:ext>
              <a:ext uri="{C183D7F6-B498-43B3-948B-1728B52AA6E4}">
                <adec:decorative xmlns:adec="http://schemas.microsoft.com/office/drawing/2017/decorative" val="1"/>
              </a:ext>
            </a:extLst>
          </p:cNvPr>
          <p:cNvCxnSpPr>
            <a:cxnSpLocks/>
          </p:cNvCxnSpPr>
          <p:nvPr userDrawn="1"/>
        </p:nvCxnSpPr>
        <p:spPr>
          <a:xfrm>
            <a:off x="5826000" y="19115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ext Placeholder 27">
            <a:extLst>
              <a:ext uri="{FF2B5EF4-FFF2-40B4-BE49-F238E27FC236}">
                <a16:creationId xmlns:a16="http://schemas.microsoft.com/office/drawing/2014/main" id="{325542BB-A1DE-421A-898F-007CCBCC1040}"/>
              </a:ext>
            </a:extLst>
          </p:cNvPr>
          <p:cNvSpPr>
            <a:spLocks noGrp="1"/>
          </p:cNvSpPr>
          <p:nvPr>
            <p:ph type="body" sz="quarter" idx="18"/>
          </p:nvPr>
        </p:nvSpPr>
        <p:spPr>
          <a:xfrm>
            <a:off x="1166813"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0" name="Text Placeholder 27">
            <a:extLst>
              <a:ext uri="{FF2B5EF4-FFF2-40B4-BE49-F238E27FC236}">
                <a16:creationId xmlns:a16="http://schemas.microsoft.com/office/drawing/2014/main" id="{95E87339-255E-4557-9768-A292ED25DBA8}"/>
              </a:ext>
            </a:extLst>
          </p:cNvPr>
          <p:cNvSpPr>
            <a:spLocks noGrp="1"/>
          </p:cNvSpPr>
          <p:nvPr>
            <p:ph type="body" sz="quarter" idx="19"/>
          </p:nvPr>
        </p:nvSpPr>
        <p:spPr>
          <a:xfrm>
            <a:off x="1166813"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1" name="Text Placeholder 27">
            <a:extLst>
              <a:ext uri="{FF2B5EF4-FFF2-40B4-BE49-F238E27FC236}">
                <a16:creationId xmlns:a16="http://schemas.microsoft.com/office/drawing/2014/main" id="{969EC781-370F-41FC-AD76-0728B465E512}"/>
              </a:ext>
            </a:extLst>
          </p:cNvPr>
          <p:cNvSpPr>
            <a:spLocks noGrp="1"/>
          </p:cNvSpPr>
          <p:nvPr>
            <p:ph type="body" sz="quarter" idx="20"/>
          </p:nvPr>
        </p:nvSpPr>
        <p:spPr>
          <a:xfrm>
            <a:off x="322888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2" name="Text Placeholder 27">
            <a:extLst>
              <a:ext uri="{FF2B5EF4-FFF2-40B4-BE49-F238E27FC236}">
                <a16:creationId xmlns:a16="http://schemas.microsoft.com/office/drawing/2014/main" id="{50C960BB-D9A3-417D-87D9-E93363FB5850}"/>
              </a:ext>
            </a:extLst>
          </p:cNvPr>
          <p:cNvSpPr>
            <a:spLocks noGrp="1"/>
          </p:cNvSpPr>
          <p:nvPr>
            <p:ph type="body" sz="quarter" idx="21"/>
          </p:nvPr>
        </p:nvSpPr>
        <p:spPr>
          <a:xfrm>
            <a:off x="322888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3" name="Text Placeholder 27">
            <a:extLst>
              <a:ext uri="{FF2B5EF4-FFF2-40B4-BE49-F238E27FC236}">
                <a16:creationId xmlns:a16="http://schemas.microsoft.com/office/drawing/2014/main" id="{714B566C-453D-4E47-8BE0-2EF7145AD3AF}"/>
              </a:ext>
            </a:extLst>
          </p:cNvPr>
          <p:cNvSpPr>
            <a:spLocks noGrp="1"/>
          </p:cNvSpPr>
          <p:nvPr>
            <p:ph type="body" sz="quarter" idx="22"/>
          </p:nvPr>
        </p:nvSpPr>
        <p:spPr>
          <a:xfrm>
            <a:off x="5302249"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4" name="Text Placeholder 27">
            <a:extLst>
              <a:ext uri="{FF2B5EF4-FFF2-40B4-BE49-F238E27FC236}">
                <a16:creationId xmlns:a16="http://schemas.microsoft.com/office/drawing/2014/main" id="{8C9D423F-AE1B-476A-AC7E-F34CE6ABFA31}"/>
              </a:ext>
            </a:extLst>
          </p:cNvPr>
          <p:cNvSpPr>
            <a:spLocks noGrp="1"/>
          </p:cNvSpPr>
          <p:nvPr>
            <p:ph type="body" sz="quarter" idx="23"/>
          </p:nvPr>
        </p:nvSpPr>
        <p:spPr>
          <a:xfrm>
            <a:off x="5302249"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5" name="Text Placeholder 27">
            <a:extLst>
              <a:ext uri="{FF2B5EF4-FFF2-40B4-BE49-F238E27FC236}">
                <a16:creationId xmlns:a16="http://schemas.microsoft.com/office/drawing/2014/main" id="{F25DCDC4-ECAE-47AB-8ED3-07D8D33BF181}"/>
              </a:ext>
            </a:extLst>
          </p:cNvPr>
          <p:cNvSpPr>
            <a:spLocks noGrp="1"/>
          </p:cNvSpPr>
          <p:nvPr>
            <p:ph type="body" sz="quarter" idx="24"/>
          </p:nvPr>
        </p:nvSpPr>
        <p:spPr>
          <a:xfrm>
            <a:off x="7364765"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6" name="Text Placeholder 27">
            <a:extLst>
              <a:ext uri="{FF2B5EF4-FFF2-40B4-BE49-F238E27FC236}">
                <a16:creationId xmlns:a16="http://schemas.microsoft.com/office/drawing/2014/main" id="{1A7D8398-681A-475F-9624-02EFB0099D50}"/>
              </a:ext>
            </a:extLst>
          </p:cNvPr>
          <p:cNvSpPr>
            <a:spLocks noGrp="1"/>
          </p:cNvSpPr>
          <p:nvPr>
            <p:ph type="body" sz="quarter" idx="25"/>
          </p:nvPr>
        </p:nvSpPr>
        <p:spPr>
          <a:xfrm>
            <a:off x="7364765"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7" name="Text Placeholder 27">
            <a:extLst>
              <a:ext uri="{FF2B5EF4-FFF2-40B4-BE49-F238E27FC236}">
                <a16:creationId xmlns:a16="http://schemas.microsoft.com/office/drawing/2014/main" id="{9692C358-06E1-468E-90F8-9F5F3918233E}"/>
              </a:ext>
            </a:extLst>
          </p:cNvPr>
          <p:cNvSpPr>
            <a:spLocks noGrp="1"/>
          </p:cNvSpPr>
          <p:nvPr>
            <p:ph type="body" sz="quarter" idx="26"/>
          </p:nvPr>
        </p:nvSpPr>
        <p:spPr>
          <a:xfrm>
            <a:off x="9437688" y="5094555"/>
            <a:ext cx="1587499" cy="350292"/>
          </a:xfrm>
        </p:spPr>
        <p:txBody>
          <a:bodyPr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8" name="Text Placeholder 27">
            <a:extLst>
              <a:ext uri="{FF2B5EF4-FFF2-40B4-BE49-F238E27FC236}">
                <a16:creationId xmlns:a16="http://schemas.microsoft.com/office/drawing/2014/main" id="{2167CC03-B865-47EB-83C3-CA5CDC584C0F}"/>
              </a:ext>
            </a:extLst>
          </p:cNvPr>
          <p:cNvSpPr>
            <a:spLocks noGrp="1"/>
          </p:cNvSpPr>
          <p:nvPr>
            <p:ph type="body" sz="quarter" idx="27"/>
          </p:nvPr>
        </p:nvSpPr>
        <p:spPr>
          <a:xfrm>
            <a:off x="9437688" y="5371723"/>
            <a:ext cx="1587499" cy="350292"/>
          </a:xfrm>
        </p:spPr>
        <p:txBody>
          <a:bodyPr>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lvl1pPr>
              <a:defRPr/>
            </a:lvl1pPr>
          </a:lstStyle>
          <a:p>
            <a:r>
              <a:rPr lang="en-US"/>
              <a:t>20XX</a:t>
            </a:r>
            <a:endParaRPr lang="en-US"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88530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lvl1pPr>
              <a:defRPr/>
            </a:lvl1pPr>
          </a:lstStyle>
          <a:p>
            <a:r>
              <a:rPr lang="en-US"/>
              <a:t>20XX</a:t>
            </a:r>
            <a:endParaRPr lang="en-US" dirty="0"/>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73054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a:t>20XX</a:t>
            </a:r>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91197465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78" r:id="rId4"/>
    <p:sldLayoutId id="2147483660" r:id="rId5"/>
    <p:sldLayoutId id="2147483680" r:id="rId6"/>
    <p:sldLayoutId id="2147483679" r:id="rId7"/>
    <p:sldLayoutId id="2147483677" r:id="rId8"/>
    <p:sldLayoutId id="2147483662" r:id="rId9"/>
    <p:sldLayoutId id="2147483663" r:id="rId10"/>
    <p:sldLayoutId id="2147483671" r:id="rId11"/>
    <p:sldLayoutId id="2147483676" r:id="rId12"/>
    <p:sldLayoutId id="2147483674" r:id="rId13"/>
    <p:sldLayoutId id="2147483681" r:id="rId14"/>
    <p:sldLayoutId id="2147483682" r:id="rId15"/>
  </p:sldLayoutIdLst>
  <p:hf hd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guide id="30" orient="horz" pos="2160" userDrawn="1">
          <p15:clr>
            <a:srgbClr val="A4A3A4"/>
          </p15:clr>
        </p15:guide>
        <p15:guide id="31" pos="3840" userDrawn="1">
          <p15:clr>
            <a:srgbClr val="A4A3A4"/>
          </p15:clr>
        </p15:guide>
        <p15:guide id="32" pos="240" userDrawn="1">
          <p15:clr>
            <a:srgbClr val="547EBF"/>
          </p15:clr>
        </p15:guide>
        <p15:guide id="33" orient="horz" pos="240" userDrawn="1">
          <p15:clr>
            <a:srgbClr val="547EBF"/>
          </p15:clr>
        </p15:guide>
        <p15:guide id="34" pos="7440" userDrawn="1">
          <p15:clr>
            <a:srgbClr val="547EBF"/>
          </p15:clr>
        </p15:guide>
        <p15:guide id="35" orient="horz" pos="4080" userDrawn="1">
          <p15:clr>
            <a:srgbClr val="547EBF"/>
          </p15:clr>
        </p15:guide>
        <p15:guide id="36" pos="3960" userDrawn="1">
          <p15:clr>
            <a:srgbClr val="547EBF"/>
          </p15:clr>
        </p15:guide>
        <p15:guide id="37" pos="3720" userDrawn="1">
          <p15:clr>
            <a:srgbClr val="547EBF"/>
          </p15:clr>
        </p15:guide>
        <p15:guide id="38" pos="2112" userDrawn="1">
          <p15:clr>
            <a:srgbClr val="547EBF"/>
          </p15:clr>
        </p15:guide>
        <p15:guide id="39" pos="1848" userDrawn="1">
          <p15:clr>
            <a:srgbClr val="547EBF"/>
          </p15:clr>
        </p15:guide>
        <p15:guide id="40" pos="5568" userDrawn="1">
          <p15:clr>
            <a:srgbClr val="547EBF"/>
          </p15:clr>
        </p15:guide>
        <p15:guide id="41" pos="5832" userDrawn="1">
          <p15:clr>
            <a:srgbClr val="547EBF"/>
          </p15:clr>
        </p15:guide>
        <p15:guide id="42" pos="4968" userDrawn="1">
          <p15:clr>
            <a:srgbClr val="9FCC3B"/>
          </p15:clr>
        </p15:guide>
        <p15:guide id="43" pos="5208" userDrawn="1">
          <p15:clr>
            <a:srgbClr val="9FCC3B"/>
          </p15:clr>
        </p15:guide>
        <p15:guide id="44" pos="2712" userDrawn="1">
          <p15:clr>
            <a:srgbClr val="9FCC3B"/>
          </p15:clr>
        </p15:guide>
        <p15:guide id="45"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ia.gov/electricity/data/eia861"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p:txBody>
          <a:bodyPr>
            <a:normAutofit/>
          </a:bodyPr>
          <a:lstStyle/>
          <a:p>
            <a:r>
              <a:rPr lang="en-US" sz="5400" dirty="0"/>
              <a:t>Rate Design</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984522" y="3794036"/>
            <a:ext cx="4636800" cy="1655762"/>
          </a:xfrm>
        </p:spPr>
        <p:txBody>
          <a:bodyPr>
            <a:noAutofit/>
          </a:bodyPr>
          <a:lstStyle/>
          <a:p>
            <a:r>
              <a:rPr lang="en-US" i="1" dirty="0"/>
              <a:t>2024 Michigan State </a:t>
            </a:r>
          </a:p>
          <a:p>
            <a:r>
              <a:rPr lang="en-US" i="1" dirty="0"/>
              <a:t>Institute of Public Utilities</a:t>
            </a:r>
          </a:p>
          <a:p>
            <a:r>
              <a:rPr lang="en-US" i="1" dirty="0"/>
              <a:t> Advanced Course</a:t>
            </a:r>
            <a:endParaRPr lang="en-US" dirty="0"/>
          </a:p>
          <a:p>
            <a:endParaRPr lang="en-US" dirty="0"/>
          </a:p>
          <a:p>
            <a:r>
              <a:rPr lang="en-US" dirty="0"/>
              <a:t>Jay Zarnikau</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Rectangle 9"/>
          <p:cNvSpPr>
            <a:spLocks noGrp="1" noChangeArrowheads="1"/>
          </p:cNvSpPr>
          <p:nvPr>
            <p:ph type="title"/>
          </p:nvPr>
        </p:nvSpPr>
        <p:spPr>
          <a:xfrm>
            <a:off x="989400" y="395289"/>
            <a:ext cx="10213200" cy="1112836"/>
          </a:xfrm>
        </p:spPr>
        <p:txBody>
          <a:bodyPr anchor="b">
            <a:normAutofit/>
          </a:bodyPr>
          <a:lstStyle/>
          <a:p>
            <a:r>
              <a:rPr lang="en-US" b="1" dirty="0"/>
              <a:t>Billing Units or Billing Determinants</a:t>
            </a:r>
          </a:p>
        </p:txBody>
      </p:sp>
      <p:sp>
        <p:nvSpPr>
          <p:cNvPr id="6158" name="Rectangle 14"/>
          <p:cNvSpPr>
            <a:spLocks noGrp="1" noChangeArrowheads="1"/>
          </p:cNvSpPr>
          <p:nvPr>
            <p:ph sz="half" idx="2"/>
          </p:nvPr>
        </p:nvSpPr>
        <p:spPr>
          <a:xfrm>
            <a:off x="989400" y="2431256"/>
            <a:ext cx="4928400" cy="3347244"/>
          </a:xfrm>
        </p:spPr>
        <p:txBody>
          <a:bodyPr>
            <a:normAutofit fontScale="92500" lnSpcReduction="20000"/>
          </a:bodyPr>
          <a:lstStyle/>
          <a:p>
            <a:pPr>
              <a:lnSpc>
                <a:spcPct val="140000"/>
              </a:lnSpc>
              <a:buNone/>
            </a:pPr>
            <a:r>
              <a:rPr lang="en-US" sz="1700" b="1" dirty="0"/>
              <a:t>Energy (kWh)</a:t>
            </a:r>
          </a:p>
          <a:p>
            <a:pPr>
              <a:lnSpc>
                <a:spcPct val="140000"/>
              </a:lnSpc>
            </a:pPr>
            <a:r>
              <a:rPr lang="en-US" sz="1700" dirty="0"/>
              <a:t>Billing kWh = Usually current consumption for a billing period (e.g., ~30 calendar days) for the customer class</a:t>
            </a:r>
          </a:p>
          <a:p>
            <a:pPr>
              <a:lnSpc>
                <a:spcPct val="140000"/>
              </a:lnSpc>
            </a:pPr>
            <a:endParaRPr lang="en-US" sz="1700" dirty="0"/>
          </a:p>
          <a:p>
            <a:pPr>
              <a:lnSpc>
                <a:spcPct val="140000"/>
              </a:lnSpc>
              <a:buNone/>
            </a:pPr>
            <a:r>
              <a:rPr lang="en-US" sz="1700" b="1" dirty="0"/>
              <a:t>Customer or Meter</a:t>
            </a:r>
          </a:p>
          <a:p>
            <a:pPr>
              <a:lnSpc>
                <a:spcPct val="140000"/>
              </a:lnSpc>
            </a:pPr>
            <a:r>
              <a:rPr lang="en-US" sz="1700" dirty="0"/>
              <a:t>The number of accounts or meters multiplied by 12 (assuming monthly billing to recover costs)</a:t>
            </a:r>
          </a:p>
          <a:p>
            <a:pPr>
              <a:lnSpc>
                <a:spcPct val="140000"/>
              </a:lnSpc>
            </a:pPr>
            <a:endParaRPr lang="en-US" sz="1700" dirty="0"/>
          </a:p>
        </p:txBody>
      </p:sp>
      <p:sp>
        <p:nvSpPr>
          <p:cNvPr id="6157" name="Rectangle 13"/>
          <p:cNvSpPr>
            <a:spLocks noGrp="1" noChangeArrowheads="1"/>
          </p:cNvSpPr>
          <p:nvPr>
            <p:ph sz="quarter" idx="4"/>
          </p:nvPr>
        </p:nvSpPr>
        <p:spPr>
          <a:xfrm>
            <a:off x="6274200" y="2431256"/>
            <a:ext cx="4928400" cy="3710925"/>
          </a:xfrm>
        </p:spPr>
        <p:txBody>
          <a:bodyPr>
            <a:normAutofit fontScale="85000" lnSpcReduction="20000"/>
          </a:bodyPr>
          <a:lstStyle/>
          <a:p>
            <a:pPr>
              <a:lnSpc>
                <a:spcPct val="140000"/>
              </a:lnSpc>
              <a:buFont typeface="Wingdings" pitchFamily="2" charset="2"/>
              <a:buNone/>
            </a:pPr>
            <a:r>
              <a:rPr lang="en-US" sz="1600" b="1" dirty="0"/>
              <a:t>Demand (kW)</a:t>
            </a:r>
          </a:p>
          <a:p>
            <a:pPr>
              <a:lnSpc>
                <a:spcPct val="140000"/>
              </a:lnSpc>
            </a:pPr>
            <a:r>
              <a:rPr lang="en-US" sz="1600" dirty="0"/>
              <a:t>Maximum kW within a period (e.g., month, year).  Often a non-coincident peak or “NCP” value.</a:t>
            </a:r>
          </a:p>
          <a:p>
            <a:pPr>
              <a:lnSpc>
                <a:spcPct val="140000"/>
              </a:lnSpc>
            </a:pPr>
            <a:r>
              <a:rPr lang="en-US" sz="1600" dirty="0"/>
              <a:t>Connected kW based on the total power draw of a customer’s electricity consuming equipment</a:t>
            </a:r>
          </a:p>
          <a:p>
            <a:pPr>
              <a:lnSpc>
                <a:spcPct val="140000"/>
              </a:lnSpc>
            </a:pPr>
            <a:r>
              <a:rPr lang="en-US" sz="1600" dirty="0"/>
              <a:t>Ratchet kW (e.g., maximum kW in the last 12 months)</a:t>
            </a:r>
          </a:p>
          <a:p>
            <a:pPr>
              <a:lnSpc>
                <a:spcPct val="140000"/>
              </a:lnSpc>
            </a:pPr>
            <a:r>
              <a:rPr lang="en-US" sz="1600" dirty="0"/>
              <a:t>A contract amount</a:t>
            </a:r>
          </a:p>
          <a:p>
            <a:pPr marL="0" indent="0">
              <a:lnSpc>
                <a:spcPct val="140000"/>
              </a:lnSpc>
              <a:buNone/>
            </a:pPr>
            <a:r>
              <a:rPr lang="en-US" sz="1600" dirty="0"/>
              <a:t>The billing determinant is the total billed demand or sum of the individual customers’ demand in the class over all 12 months in the test year.</a:t>
            </a:r>
          </a:p>
          <a:p>
            <a:pPr>
              <a:lnSpc>
                <a:spcPct val="140000"/>
              </a:lnSpc>
            </a:pPr>
            <a:endParaRPr lang="en-US" sz="1600" dirty="0"/>
          </a:p>
        </p:txBody>
      </p:sp>
      <p:sp>
        <p:nvSpPr>
          <p:cNvPr id="6167" name="Footer Placeholder 6">
            <a:extLst>
              <a:ext uri="{FF2B5EF4-FFF2-40B4-BE49-F238E27FC236}">
                <a16:creationId xmlns:a16="http://schemas.microsoft.com/office/drawing/2014/main" id="{CD829544-2960-3E1B-6491-38E30E534C8B}"/>
              </a:ext>
            </a:extLst>
          </p:cNvPr>
          <p:cNvSpPr>
            <a:spLocks noGrp="1"/>
          </p:cNvSpPr>
          <p:nvPr>
            <p:ph type="ftr" sz="quarter" idx="11"/>
          </p:nvPr>
        </p:nvSpPr>
        <p:spPr>
          <a:xfrm>
            <a:off x="2754312" y="6357600"/>
            <a:ext cx="6683376" cy="460800"/>
          </a:xfrm>
        </p:spPr>
        <p:txBody>
          <a:bodyPr/>
          <a:lstStyle/>
          <a:p>
            <a:pPr>
              <a:spcAft>
                <a:spcPts val="600"/>
              </a:spcAft>
            </a:pPr>
            <a:r>
              <a:rPr lang="en-US" dirty="0"/>
              <a:t>Ratemaking under cost-of-service regulation</a:t>
            </a:r>
          </a:p>
        </p:txBody>
      </p:sp>
      <p:sp>
        <p:nvSpPr>
          <p:cNvPr id="9" name="Slide Number Placeholder 6"/>
          <p:cNvSpPr>
            <a:spLocks noGrp="1"/>
          </p:cNvSpPr>
          <p:nvPr>
            <p:ph type="sldNum" sz="quarter" idx="12"/>
          </p:nvPr>
        </p:nvSpPr>
        <p:spPr>
          <a:xfrm>
            <a:off x="9982800" y="6357600"/>
            <a:ext cx="1760150" cy="460800"/>
          </a:xfrm>
        </p:spPr>
        <p:txBody>
          <a:bodyPr anchor="ctr">
            <a:normAutofit/>
          </a:bodyPr>
          <a:lstStyle/>
          <a:p>
            <a:pPr>
              <a:spcAft>
                <a:spcPts val="600"/>
              </a:spcAft>
            </a:pPr>
            <a:fld id="{DF1FF8F2-CE29-4A3C-A272-49BE0E756114}" type="slidenum">
              <a:rPr lang="en-US" altLang="en-US"/>
              <a:pPr>
                <a:spcAft>
                  <a:spcPts val="600"/>
                </a:spcAft>
              </a:pPr>
              <a:t>10</a:t>
            </a:fld>
            <a:endParaRPr lang="en-US" altLang="en-US"/>
          </a:p>
        </p:txBody>
      </p:sp>
      <p:sp>
        <p:nvSpPr>
          <p:cNvPr id="2" name="TextBox 1">
            <a:extLst>
              <a:ext uri="{FF2B5EF4-FFF2-40B4-BE49-F238E27FC236}">
                <a16:creationId xmlns:a16="http://schemas.microsoft.com/office/drawing/2014/main" id="{6E5CA218-E59D-ED0C-D8E2-F1E73173FAB1}"/>
              </a:ext>
            </a:extLst>
          </p:cNvPr>
          <p:cNvSpPr txBox="1"/>
          <p:nvPr/>
        </p:nvSpPr>
        <p:spPr>
          <a:xfrm>
            <a:off x="989400" y="1613008"/>
            <a:ext cx="8371459" cy="369332"/>
          </a:xfrm>
          <a:prstGeom prst="rect">
            <a:avLst/>
          </a:prstGeom>
          <a:noFill/>
        </p:spPr>
        <p:txBody>
          <a:bodyPr wrap="none" rtlCol="0">
            <a:spAutoFit/>
          </a:bodyPr>
          <a:lstStyle/>
          <a:p>
            <a:r>
              <a:rPr lang="en-US" dirty="0"/>
              <a:t>To determine rates, we need to divide costs (the numerator) by a denominator</a:t>
            </a:r>
          </a:p>
        </p:txBody>
      </p:sp>
    </p:spTree>
    <p:extLst>
      <p:ext uri="{BB962C8B-B14F-4D97-AF65-F5344CB8AC3E}">
        <p14:creationId xmlns:p14="http://schemas.microsoft.com/office/powerpoint/2010/main" val="307667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58">
                                            <p:txEl>
                                              <p:pRg st="0" end="0"/>
                                            </p:txEl>
                                          </p:spTgt>
                                        </p:tgtEl>
                                        <p:attrNameLst>
                                          <p:attrName>style.visibility</p:attrName>
                                        </p:attrNameLst>
                                      </p:cBhvr>
                                      <p:to>
                                        <p:strVal val="visible"/>
                                      </p:to>
                                    </p:set>
                                    <p:animEffect transition="in" filter="fade">
                                      <p:cBhvr>
                                        <p:cTn id="7" dur="1000"/>
                                        <p:tgtEl>
                                          <p:spTgt spid="6158">
                                            <p:txEl>
                                              <p:pRg st="0" end="0"/>
                                            </p:txEl>
                                          </p:spTgt>
                                        </p:tgtEl>
                                      </p:cBhvr>
                                    </p:animEffect>
                                    <p:anim calcmode="lin" valueType="num">
                                      <p:cBhvr>
                                        <p:cTn id="8" dur="1000" fill="hold"/>
                                        <p:tgtEl>
                                          <p:spTgt spid="61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58">
                                            <p:txEl>
                                              <p:pRg st="1" end="1"/>
                                            </p:txEl>
                                          </p:spTgt>
                                        </p:tgtEl>
                                        <p:attrNameLst>
                                          <p:attrName>style.visibility</p:attrName>
                                        </p:attrNameLst>
                                      </p:cBhvr>
                                      <p:to>
                                        <p:strVal val="visible"/>
                                      </p:to>
                                    </p:set>
                                    <p:animEffect transition="in" filter="fade">
                                      <p:cBhvr>
                                        <p:cTn id="14" dur="1000"/>
                                        <p:tgtEl>
                                          <p:spTgt spid="6158">
                                            <p:txEl>
                                              <p:pRg st="1" end="1"/>
                                            </p:txEl>
                                          </p:spTgt>
                                        </p:tgtEl>
                                      </p:cBhvr>
                                    </p:animEffect>
                                    <p:anim calcmode="lin" valueType="num">
                                      <p:cBhvr>
                                        <p:cTn id="15" dur="1000" fill="hold"/>
                                        <p:tgtEl>
                                          <p:spTgt spid="615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1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158">
                                            <p:txEl>
                                              <p:pRg st="3" end="3"/>
                                            </p:txEl>
                                          </p:spTgt>
                                        </p:tgtEl>
                                        <p:attrNameLst>
                                          <p:attrName>style.visibility</p:attrName>
                                        </p:attrNameLst>
                                      </p:cBhvr>
                                      <p:to>
                                        <p:strVal val="visible"/>
                                      </p:to>
                                    </p:set>
                                    <p:animEffect transition="in" filter="fade">
                                      <p:cBhvr>
                                        <p:cTn id="21" dur="1000"/>
                                        <p:tgtEl>
                                          <p:spTgt spid="6158">
                                            <p:txEl>
                                              <p:pRg st="3" end="3"/>
                                            </p:txEl>
                                          </p:spTgt>
                                        </p:tgtEl>
                                      </p:cBhvr>
                                    </p:animEffect>
                                    <p:anim calcmode="lin" valueType="num">
                                      <p:cBhvr>
                                        <p:cTn id="22" dur="1000" fill="hold"/>
                                        <p:tgtEl>
                                          <p:spTgt spid="615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15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158">
                                            <p:txEl>
                                              <p:pRg st="4" end="4"/>
                                            </p:txEl>
                                          </p:spTgt>
                                        </p:tgtEl>
                                        <p:attrNameLst>
                                          <p:attrName>style.visibility</p:attrName>
                                        </p:attrNameLst>
                                      </p:cBhvr>
                                      <p:to>
                                        <p:strVal val="visible"/>
                                      </p:to>
                                    </p:set>
                                    <p:animEffect transition="in" filter="fade">
                                      <p:cBhvr>
                                        <p:cTn id="28" dur="1000"/>
                                        <p:tgtEl>
                                          <p:spTgt spid="6158">
                                            <p:txEl>
                                              <p:pRg st="4" end="4"/>
                                            </p:txEl>
                                          </p:spTgt>
                                        </p:tgtEl>
                                      </p:cBhvr>
                                    </p:animEffect>
                                    <p:anim calcmode="lin" valueType="num">
                                      <p:cBhvr>
                                        <p:cTn id="29" dur="1000" fill="hold"/>
                                        <p:tgtEl>
                                          <p:spTgt spid="615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15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157">
                                            <p:txEl>
                                              <p:pRg st="0" end="0"/>
                                            </p:txEl>
                                          </p:spTgt>
                                        </p:tgtEl>
                                        <p:attrNameLst>
                                          <p:attrName>style.visibility</p:attrName>
                                        </p:attrNameLst>
                                      </p:cBhvr>
                                      <p:to>
                                        <p:strVal val="visible"/>
                                      </p:to>
                                    </p:set>
                                    <p:animEffect transition="in" filter="fade">
                                      <p:cBhvr>
                                        <p:cTn id="35" dur="1000"/>
                                        <p:tgtEl>
                                          <p:spTgt spid="6157">
                                            <p:txEl>
                                              <p:pRg st="0" end="0"/>
                                            </p:txEl>
                                          </p:spTgt>
                                        </p:tgtEl>
                                      </p:cBhvr>
                                    </p:animEffect>
                                    <p:anim calcmode="lin" valueType="num">
                                      <p:cBhvr>
                                        <p:cTn id="36" dur="1000" fill="hold"/>
                                        <p:tgtEl>
                                          <p:spTgt spid="615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1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157">
                                            <p:txEl>
                                              <p:pRg st="1" end="1"/>
                                            </p:txEl>
                                          </p:spTgt>
                                        </p:tgtEl>
                                        <p:attrNameLst>
                                          <p:attrName>style.visibility</p:attrName>
                                        </p:attrNameLst>
                                      </p:cBhvr>
                                      <p:to>
                                        <p:strVal val="visible"/>
                                      </p:to>
                                    </p:set>
                                    <p:animEffect transition="in" filter="fade">
                                      <p:cBhvr>
                                        <p:cTn id="42" dur="1000"/>
                                        <p:tgtEl>
                                          <p:spTgt spid="6157">
                                            <p:txEl>
                                              <p:pRg st="1" end="1"/>
                                            </p:txEl>
                                          </p:spTgt>
                                        </p:tgtEl>
                                      </p:cBhvr>
                                    </p:animEffect>
                                    <p:anim calcmode="lin" valueType="num">
                                      <p:cBhvr>
                                        <p:cTn id="43" dur="1000" fill="hold"/>
                                        <p:tgtEl>
                                          <p:spTgt spid="615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615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157">
                                            <p:txEl>
                                              <p:pRg st="2" end="2"/>
                                            </p:txEl>
                                          </p:spTgt>
                                        </p:tgtEl>
                                        <p:attrNameLst>
                                          <p:attrName>style.visibility</p:attrName>
                                        </p:attrNameLst>
                                      </p:cBhvr>
                                      <p:to>
                                        <p:strVal val="visible"/>
                                      </p:to>
                                    </p:set>
                                    <p:animEffect transition="in" filter="fade">
                                      <p:cBhvr>
                                        <p:cTn id="49" dur="1000"/>
                                        <p:tgtEl>
                                          <p:spTgt spid="6157">
                                            <p:txEl>
                                              <p:pRg st="2" end="2"/>
                                            </p:txEl>
                                          </p:spTgt>
                                        </p:tgtEl>
                                      </p:cBhvr>
                                    </p:animEffect>
                                    <p:anim calcmode="lin" valueType="num">
                                      <p:cBhvr>
                                        <p:cTn id="50" dur="1000" fill="hold"/>
                                        <p:tgtEl>
                                          <p:spTgt spid="615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615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157">
                                            <p:txEl>
                                              <p:pRg st="3" end="3"/>
                                            </p:txEl>
                                          </p:spTgt>
                                        </p:tgtEl>
                                        <p:attrNameLst>
                                          <p:attrName>style.visibility</p:attrName>
                                        </p:attrNameLst>
                                      </p:cBhvr>
                                      <p:to>
                                        <p:strVal val="visible"/>
                                      </p:to>
                                    </p:set>
                                    <p:animEffect transition="in" filter="fade">
                                      <p:cBhvr>
                                        <p:cTn id="56" dur="1000"/>
                                        <p:tgtEl>
                                          <p:spTgt spid="6157">
                                            <p:txEl>
                                              <p:pRg st="3" end="3"/>
                                            </p:txEl>
                                          </p:spTgt>
                                        </p:tgtEl>
                                      </p:cBhvr>
                                    </p:animEffect>
                                    <p:anim calcmode="lin" valueType="num">
                                      <p:cBhvr>
                                        <p:cTn id="57" dur="1000" fill="hold"/>
                                        <p:tgtEl>
                                          <p:spTgt spid="615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615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157">
                                            <p:txEl>
                                              <p:pRg st="4" end="4"/>
                                            </p:txEl>
                                          </p:spTgt>
                                        </p:tgtEl>
                                        <p:attrNameLst>
                                          <p:attrName>style.visibility</p:attrName>
                                        </p:attrNameLst>
                                      </p:cBhvr>
                                      <p:to>
                                        <p:strVal val="visible"/>
                                      </p:to>
                                    </p:set>
                                    <p:animEffect transition="in" filter="fade">
                                      <p:cBhvr>
                                        <p:cTn id="63" dur="1000"/>
                                        <p:tgtEl>
                                          <p:spTgt spid="6157">
                                            <p:txEl>
                                              <p:pRg st="4" end="4"/>
                                            </p:txEl>
                                          </p:spTgt>
                                        </p:tgtEl>
                                      </p:cBhvr>
                                    </p:animEffect>
                                    <p:anim calcmode="lin" valueType="num">
                                      <p:cBhvr>
                                        <p:cTn id="64" dur="1000" fill="hold"/>
                                        <p:tgtEl>
                                          <p:spTgt spid="6157">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615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157">
                                            <p:txEl>
                                              <p:pRg st="5" end="5"/>
                                            </p:txEl>
                                          </p:spTgt>
                                        </p:tgtEl>
                                        <p:attrNameLst>
                                          <p:attrName>style.visibility</p:attrName>
                                        </p:attrNameLst>
                                      </p:cBhvr>
                                      <p:to>
                                        <p:strVal val="visible"/>
                                      </p:to>
                                    </p:set>
                                    <p:animEffect transition="in" filter="fade">
                                      <p:cBhvr>
                                        <p:cTn id="70" dur="1000"/>
                                        <p:tgtEl>
                                          <p:spTgt spid="6157">
                                            <p:txEl>
                                              <p:pRg st="5" end="5"/>
                                            </p:txEl>
                                          </p:spTgt>
                                        </p:tgtEl>
                                      </p:cBhvr>
                                    </p:animEffect>
                                    <p:anim calcmode="lin" valueType="num">
                                      <p:cBhvr>
                                        <p:cTn id="71" dur="1000" fill="hold"/>
                                        <p:tgtEl>
                                          <p:spTgt spid="6157">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615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8" grpId="0" build="p"/>
      <p:bldP spid="615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D3BC-447D-4362-839F-12AFBD1F61D7}"/>
              </a:ext>
            </a:extLst>
          </p:cNvPr>
          <p:cNvSpPr>
            <a:spLocks noGrp="1"/>
          </p:cNvSpPr>
          <p:nvPr>
            <p:ph type="title"/>
          </p:nvPr>
        </p:nvSpPr>
        <p:spPr/>
        <p:txBody>
          <a:bodyPr>
            <a:normAutofit/>
          </a:bodyPr>
          <a:lstStyle/>
          <a:p>
            <a:r>
              <a:rPr lang="en-US" dirty="0"/>
              <a:t>If a distribution utility calculates distribution prices and an ISO calculates wholesale prices. . . .</a:t>
            </a:r>
          </a:p>
        </p:txBody>
      </p:sp>
      <p:sp>
        <p:nvSpPr>
          <p:cNvPr id="3" name="Content Placeholder 2">
            <a:extLst>
              <a:ext uri="{FF2B5EF4-FFF2-40B4-BE49-F238E27FC236}">
                <a16:creationId xmlns:a16="http://schemas.microsoft.com/office/drawing/2014/main" id="{6AD3A4B7-9AEF-499D-8CF4-21CB31265DE3}"/>
              </a:ext>
            </a:extLst>
          </p:cNvPr>
          <p:cNvSpPr>
            <a:spLocks noGrp="1"/>
          </p:cNvSpPr>
          <p:nvPr>
            <p:ph idx="1"/>
          </p:nvPr>
        </p:nvSpPr>
        <p:spPr>
          <a:xfrm>
            <a:off x="1088309" y="2087418"/>
            <a:ext cx="9601200" cy="4147127"/>
          </a:xfrm>
        </p:spPr>
        <p:txBody>
          <a:bodyPr>
            <a:normAutofit fontScale="77500" lnSpcReduction="20000"/>
          </a:bodyPr>
          <a:lstStyle/>
          <a:p>
            <a:r>
              <a:rPr lang="en-US" dirty="0"/>
              <a:t>Yes, with sufficient communication, you could decentralize various dispatch decisions. That is,</a:t>
            </a:r>
          </a:p>
          <a:p>
            <a:pPr lvl="1"/>
            <a:r>
              <a:rPr lang="en-US" dirty="0"/>
              <a:t>An  office building could operate the electricity-using equipment and local generation assets based on optimal prices provided by a distribution utility.   </a:t>
            </a:r>
          </a:p>
          <a:p>
            <a:pPr lvl="1"/>
            <a:r>
              <a:rPr lang="en-US" dirty="0"/>
              <a:t>A distribution utility could then use supply and demand information from the campus to calculate optimal prices on the distribution system, combining optimal wholesale electricity market prices distribution prices based on the shadow prices associated with local distribution system constraints.</a:t>
            </a:r>
          </a:p>
          <a:p>
            <a:pPr lvl="1"/>
            <a:r>
              <a:rPr lang="en-US" dirty="0"/>
              <a:t>Supply and demand on distribution systems could be used by an independent system operator (ISO) to calculate the optimal prices at various nodes on the transmission system, based on wholesale market conditions (offers by generators to sell power, transmission constraints, etc.).</a:t>
            </a:r>
          </a:p>
        </p:txBody>
      </p:sp>
      <p:sp>
        <p:nvSpPr>
          <p:cNvPr id="4" name="Footer Placeholder 4">
            <a:extLst>
              <a:ext uri="{FF2B5EF4-FFF2-40B4-BE49-F238E27FC236}">
                <a16:creationId xmlns:a16="http://schemas.microsoft.com/office/drawing/2014/main" id="{7177109D-BCDA-F422-AAB2-844772EA6C4E}"/>
              </a:ext>
            </a:extLst>
          </p:cNvPr>
          <p:cNvSpPr>
            <a:spLocks noGrp="1"/>
          </p:cNvSpPr>
          <p:nvPr>
            <p:ph type="ftr" sz="quarter" idx="11"/>
          </p:nvPr>
        </p:nvSpPr>
        <p:spPr>
          <a:xfrm>
            <a:off x="2754312" y="6357600"/>
            <a:ext cx="6683376" cy="460800"/>
          </a:xfrm>
        </p:spPr>
        <p:txBody>
          <a:bodyPr/>
          <a:lstStyle/>
          <a:p>
            <a:r>
              <a:rPr lang="en-US" dirty="0"/>
              <a:t>Reflecting real-time distribution costs in real-time prices</a:t>
            </a:r>
          </a:p>
        </p:txBody>
      </p:sp>
    </p:spTree>
    <p:extLst>
      <p:ext uri="{BB962C8B-B14F-4D97-AF65-F5344CB8AC3E}">
        <p14:creationId xmlns:p14="http://schemas.microsoft.com/office/powerpoint/2010/main" val="14411314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D3BC-447D-4362-839F-12AFBD1F61D7}"/>
              </a:ext>
            </a:extLst>
          </p:cNvPr>
          <p:cNvSpPr>
            <a:spLocks noGrp="1"/>
          </p:cNvSpPr>
          <p:nvPr>
            <p:ph type="title"/>
          </p:nvPr>
        </p:nvSpPr>
        <p:spPr/>
        <p:txBody>
          <a:bodyPr>
            <a:normAutofit/>
          </a:bodyPr>
          <a:lstStyle/>
          <a:p>
            <a:r>
              <a:rPr lang="en-US" dirty="0"/>
              <a:t>If a distribution utility calculates distribution prices and an ISO calculates wholesale prices. . . .</a:t>
            </a:r>
          </a:p>
        </p:txBody>
      </p:sp>
      <p:sp>
        <p:nvSpPr>
          <p:cNvPr id="3" name="Content Placeholder 2">
            <a:extLst>
              <a:ext uri="{FF2B5EF4-FFF2-40B4-BE49-F238E27FC236}">
                <a16:creationId xmlns:a16="http://schemas.microsoft.com/office/drawing/2014/main" id="{6AD3A4B7-9AEF-499D-8CF4-21CB31265DE3}"/>
              </a:ext>
            </a:extLst>
          </p:cNvPr>
          <p:cNvSpPr>
            <a:spLocks noGrp="1"/>
          </p:cNvSpPr>
          <p:nvPr>
            <p:ph idx="1"/>
          </p:nvPr>
        </p:nvSpPr>
        <p:spPr>
          <a:xfrm>
            <a:off x="1078784" y="2270314"/>
            <a:ext cx="9601200" cy="3539936"/>
          </a:xfrm>
        </p:spPr>
        <p:txBody>
          <a:bodyPr>
            <a:normAutofit fontScale="77500" lnSpcReduction="20000"/>
          </a:bodyPr>
          <a:lstStyle/>
          <a:p>
            <a:r>
              <a:rPr lang="en-US" dirty="0"/>
              <a:t>Yet this is complicated because:</a:t>
            </a:r>
          </a:p>
          <a:p>
            <a:pPr lvl="1"/>
            <a:r>
              <a:rPr lang="en-US" dirty="0"/>
              <a:t>The distribution utility needs the wholesale nodal prices in order to calculate the optimal distribution-level nodal prices</a:t>
            </a:r>
          </a:p>
          <a:p>
            <a:pPr lvl="1"/>
            <a:r>
              <a:rPr lang="en-US" dirty="0"/>
              <a:t>The ISO cannot calculate the wholesale nodal prices (LMPs) until it knows supply and demand on the numerous distribution systems</a:t>
            </a:r>
          </a:p>
          <a:p>
            <a:pPr lvl="1"/>
            <a:r>
              <a:rPr lang="en-US" dirty="0"/>
              <a:t>For example, a price spike in a part of a distribution network could prompt a local response (demand reduction or an injection of power into the grid from a backup generation source) that would then affect wholesale level supply and demand and change the wholesale nodal price, that would then change the distribution-level nodal prices, that would then. . . .</a:t>
            </a:r>
          </a:p>
          <a:p>
            <a:endParaRPr lang="en-US" dirty="0"/>
          </a:p>
        </p:txBody>
      </p:sp>
      <p:sp>
        <p:nvSpPr>
          <p:cNvPr id="4" name="Footer Placeholder 4">
            <a:extLst>
              <a:ext uri="{FF2B5EF4-FFF2-40B4-BE49-F238E27FC236}">
                <a16:creationId xmlns:a16="http://schemas.microsoft.com/office/drawing/2014/main" id="{23571CEA-422A-D941-9F61-752E6B5D680B}"/>
              </a:ext>
            </a:extLst>
          </p:cNvPr>
          <p:cNvSpPr>
            <a:spLocks noGrp="1"/>
          </p:cNvSpPr>
          <p:nvPr>
            <p:ph type="ftr" sz="quarter" idx="11"/>
          </p:nvPr>
        </p:nvSpPr>
        <p:spPr>
          <a:xfrm>
            <a:off x="2754312" y="6357600"/>
            <a:ext cx="6683376" cy="460800"/>
          </a:xfrm>
        </p:spPr>
        <p:txBody>
          <a:bodyPr/>
          <a:lstStyle/>
          <a:p>
            <a:r>
              <a:rPr lang="en-US" dirty="0"/>
              <a:t>Reflecting real-time distribution costs in real-time prices</a:t>
            </a:r>
          </a:p>
        </p:txBody>
      </p:sp>
    </p:spTree>
    <p:extLst>
      <p:ext uri="{BB962C8B-B14F-4D97-AF65-F5344CB8AC3E}">
        <p14:creationId xmlns:p14="http://schemas.microsoft.com/office/powerpoint/2010/main" val="3667180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ECBEA-D0A6-06F6-2EB2-D9F06D429A5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200E4A5-59C7-897F-2C13-1547C1219999}"/>
              </a:ext>
            </a:extLst>
          </p:cNvPr>
          <p:cNvSpPr>
            <a:spLocks noGrp="1"/>
          </p:cNvSpPr>
          <p:nvPr>
            <p:ph type="title"/>
          </p:nvPr>
        </p:nvSpPr>
        <p:spPr>
          <a:xfrm>
            <a:off x="989400" y="563402"/>
            <a:ext cx="4075200" cy="2058573"/>
          </a:xfrm>
        </p:spPr>
        <p:txBody>
          <a:bodyPr>
            <a:normAutofit/>
          </a:bodyPr>
          <a:lstStyle/>
          <a:p>
            <a:r>
              <a:rPr lang="en-US" dirty="0"/>
              <a:t>Topic Ten</a:t>
            </a:r>
          </a:p>
        </p:txBody>
      </p:sp>
      <p:sp>
        <p:nvSpPr>
          <p:cNvPr id="8" name="Subtitle 7">
            <a:extLst>
              <a:ext uri="{FF2B5EF4-FFF2-40B4-BE49-F238E27FC236}">
                <a16:creationId xmlns:a16="http://schemas.microsoft.com/office/drawing/2014/main" id="{2C681AB7-7CD4-D6CA-4A4F-FC7D9A8744D1}"/>
              </a:ext>
            </a:extLst>
          </p:cNvPr>
          <p:cNvSpPr>
            <a:spLocks noGrp="1"/>
          </p:cNvSpPr>
          <p:nvPr>
            <p:ph type="subTitle" idx="1"/>
          </p:nvPr>
        </p:nvSpPr>
        <p:spPr>
          <a:xfrm>
            <a:off x="989400" y="3921429"/>
            <a:ext cx="4075200" cy="1520975"/>
          </a:xfrm>
        </p:spPr>
        <p:txBody>
          <a:bodyPr>
            <a:normAutofit/>
          </a:bodyPr>
          <a:lstStyle/>
          <a:p>
            <a:pPr marL="342900" indent="-342900">
              <a:buFont typeface="Arial" panose="020B0604020202020204" pitchFamily="34" charset="0"/>
              <a:buChar char="•"/>
            </a:pPr>
            <a:r>
              <a:rPr lang="en-US" sz="2000" i="1" dirty="0">
                <a:solidFill>
                  <a:schemeClr val="accent6">
                    <a:lumMod val="75000"/>
                  </a:schemeClr>
                </a:solidFill>
              </a:rPr>
              <a:t>Energy Collectives</a:t>
            </a:r>
            <a:endParaRPr lang="en-US" i="1" dirty="0"/>
          </a:p>
        </p:txBody>
      </p:sp>
      <p:pic>
        <p:nvPicPr>
          <p:cNvPr id="6" name="Picture Placeholder 4">
            <a:extLst>
              <a:ext uri="{FF2B5EF4-FFF2-40B4-BE49-F238E27FC236}">
                <a16:creationId xmlns:a16="http://schemas.microsoft.com/office/drawing/2014/main" id="{19E6C93D-DD85-82B5-5971-23480E11F8FD}"/>
              </a:ext>
            </a:extLst>
          </p:cNvPr>
          <p:cNvPicPr>
            <a:picLocks noGrp="1" noChangeAspect="1"/>
          </p:cNvPicPr>
          <p:nvPr>
            <p:ph type="pic" sz="quarter" idx="13"/>
          </p:nvPr>
        </p:nvPicPr>
        <p:blipFill rotWithShape="1">
          <a:blip r:embed="rId3"/>
          <a:srcRect t="3313" b="3313"/>
          <a:stretch/>
        </p:blipFill>
        <p:spPr>
          <a:xfrm>
            <a:off x="6673273" y="1893599"/>
            <a:ext cx="4995863" cy="2706687"/>
          </a:xfrm>
          <a:noFill/>
        </p:spPr>
      </p:pic>
    </p:spTree>
    <p:extLst>
      <p:ext uri="{BB962C8B-B14F-4D97-AF65-F5344CB8AC3E}">
        <p14:creationId xmlns:p14="http://schemas.microsoft.com/office/powerpoint/2010/main" val="36916171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EBD2C-79C0-F89F-403A-7B785AB1C9B8}"/>
              </a:ext>
            </a:extLst>
          </p:cNvPr>
          <p:cNvSpPr>
            <a:spLocks noGrp="1"/>
          </p:cNvSpPr>
          <p:nvPr>
            <p:ph type="title"/>
          </p:nvPr>
        </p:nvSpPr>
        <p:spPr/>
        <p:txBody>
          <a:bodyPr/>
          <a:lstStyle/>
          <a:p>
            <a:r>
              <a:rPr lang="en-US" dirty="0"/>
              <a:t>Peer-to-Peer Energy Collectives</a:t>
            </a:r>
          </a:p>
        </p:txBody>
      </p:sp>
      <p:sp>
        <p:nvSpPr>
          <p:cNvPr id="3" name="Content Placeholder 2">
            <a:extLst>
              <a:ext uri="{FF2B5EF4-FFF2-40B4-BE49-F238E27FC236}">
                <a16:creationId xmlns:a16="http://schemas.microsoft.com/office/drawing/2014/main" id="{744E9953-7D3C-A48B-714D-0B8022D03C85}"/>
              </a:ext>
            </a:extLst>
          </p:cNvPr>
          <p:cNvSpPr>
            <a:spLocks noGrp="1"/>
          </p:cNvSpPr>
          <p:nvPr>
            <p:ph idx="1"/>
          </p:nvPr>
        </p:nvSpPr>
        <p:spPr/>
        <p:txBody>
          <a:bodyPr>
            <a:normAutofit fontScale="92500" lnSpcReduction="10000"/>
          </a:bodyPr>
          <a:lstStyle/>
          <a:p>
            <a:pPr algn="l" fontAlgn="base"/>
            <a:r>
              <a:rPr lang="en-US" b="0" i="0" dirty="0">
                <a:solidFill>
                  <a:srgbClr val="000000"/>
                </a:solidFill>
                <a:effectLst/>
                <a:latin typeface="Graphik"/>
              </a:rPr>
              <a:t>Imagine you could produce your own electricity by installing solar panels on the roof, and share leftover energy with friends or neighbors who need it. Not only will you be helping the planet by generating and using green energy, but you will also be supporting people in your community. Like </a:t>
            </a:r>
            <a:r>
              <a:rPr lang="en-US" b="0" i="0" dirty="0" err="1">
                <a:solidFill>
                  <a:srgbClr val="000000"/>
                </a:solidFill>
                <a:effectLst/>
                <a:latin typeface="Graphik"/>
              </a:rPr>
              <a:t>AirBnb</a:t>
            </a:r>
            <a:r>
              <a:rPr lang="en-US" b="0" i="0" dirty="0">
                <a:solidFill>
                  <a:srgbClr val="000000"/>
                </a:solidFill>
                <a:effectLst/>
                <a:latin typeface="Graphik"/>
              </a:rPr>
              <a:t> and Uber, peer-to-peer energy trading allows people to sell electricity to others directly.</a:t>
            </a:r>
          </a:p>
          <a:p>
            <a:pPr algn="l" fontAlgn="base"/>
            <a:r>
              <a:rPr lang="en-US" b="0" i="0" dirty="0">
                <a:solidFill>
                  <a:srgbClr val="000000"/>
                </a:solidFill>
                <a:effectLst/>
                <a:latin typeface="Graphik"/>
              </a:rPr>
              <a:t>Peer-to-peer energy trading is being tested in many places, from London (United Kingdom), where residents in social housing exchange energy left over from their share of a communal solar panel with each other, to Medellín (Colombia), where residents of disadvantaged areas sell self-produced energy to residents of wealthier areas.</a:t>
            </a:r>
          </a:p>
          <a:p>
            <a:endParaRPr lang="en-US" dirty="0"/>
          </a:p>
        </p:txBody>
      </p:sp>
      <p:sp>
        <p:nvSpPr>
          <p:cNvPr id="4" name="TextBox 3">
            <a:extLst>
              <a:ext uri="{FF2B5EF4-FFF2-40B4-BE49-F238E27FC236}">
                <a16:creationId xmlns:a16="http://schemas.microsoft.com/office/drawing/2014/main" id="{338FD283-2CE6-3E7C-008F-88E722A2ED60}"/>
              </a:ext>
            </a:extLst>
          </p:cNvPr>
          <p:cNvSpPr txBox="1"/>
          <p:nvPr/>
        </p:nvSpPr>
        <p:spPr>
          <a:xfrm>
            <a:off x="4626864" y="5987534"/>
            <a:ext cx="3672737" cy="369332"/>
          </a:xfrm>
          <a:prstGeom prst="rect">
            <a:avLst/>
          </a:prstGeom>
          <a:noFill/>
        </p:spPr>
        <p:txBody>
          <a:bodyPr wrap="none" rtlCol="0">
            <a:spAutoFit/>
          </a:bodyPr>
          <a:lstStyle/>
          <a:p>
            <a:r>
              <a:rPr lang="en-US" dirty="0"/>
              <a:t>Source: International Energy Agency</a:t>
            </a:r>
          </a:p>
        </p:txBody>
      </p:sp>
      <p:sp>
        <p:nvSpPr>
          <p:cNvPr id="5" name="Footer Placeholder 4">
            <a:extLst>
              <a:ext uri="{FF2B5EF4-FFF2-40B4-BE49-F238E27FC236}">
                <a16:creationId xmlns:a16="http://schemas.microsoft.com/office/drawing/2014/main" id="{4D92BF21-DE13-2096-9B06-B3A97923D6DD}"/>
              </a:ext>
            </a:extLst>
          </p:cNvPr>
          <p:cNvSpPr>
            <a:spLocks noGrp="1"/>
          </p:cNvSpPr>
          <p:nvPr>
            <p:ph type="ftr" sz="quarter" idx="11"/>
          </p:nvPr>
        </p:nvSpPr>
        <p:spPr>
          <a:xfrm>
            <a:off x="2754312" y="6357600"/>
            <a:ext cx="6683376" cy="460800"/>
          </a:xfrm>
        </p:spPr>
        <p:txBody>
          <a:bodyPr/>
          <a:lstStyle/>
          <a:p>
            <a:r>
              <a:rPr lang="en-US" dirty="0"/>
              <a:t>Energy collectives</a:t>
            </a:r>
          </a:p>
        </p:txBody>
      </p:sp>
    </p:spTree>
    <p:extLst>
      <p:ext uri="{BB962C8B-B14F-4D97-AF65-F5344CB8AC3E}">
        <p14:creationId xmlns:p14="http://schemas.microsoft.com/office/powerpoint/2010/main" val="34569676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EBD2C-79C0-F89F-403A-7B785AB1C9B8}"/>
              </a:ext>
            </a:extLst>
          </p:cNvPr>
          <p:cNvSpPr>
            <a:spLocks noGrp="1"/>
          </p:cNvSpPr>
          <p:nvPr>
            <p:ph type="title"/>
          </p:nvPr>
        </p:nvSpPr>
        <p:spPr>
          <a:xfrm>
            <a:off x="989400" y="395289"/>
            <a:ext cx="10213200" cy="907038"/>
          </a:xfrm>
        </p:spPr>
        <p:txBody>
          <a:bodyPr/>
          <a:lstStyle/>
          <a:p>
            <a:r>
              <a:rPr lang="en-US" dirty="0"/>
              <a:t>Peer-to-Peer Energy Collectives</a:t>
            </a:r>
          </a:p>
        </p:txBody>
      </p:sp>
      <p:pic>
        <p:nvPicPr>
          <p:cNvPr id="6" name="Content Placeholder 5">
            <a:extLst>
              <a:ext uri="{FF2B5EF4-FFF2-40B4-BE49-F238E27FC236}">
                <a16:creationId xmlns:a16="http://schemas.microsoft.com/office/drawing/2014/main" id="{0DF0F067-F5B1-DDF5-C648-F6F5C6D6D5F4}"/>
              </a:ext>
            </a:extLst>
          </p:cNvPr>
          <p:cNvPicPr>
            <a:picLocks noGrp="1" noChangeAspect="1"/>
          </p:cNvPicPr>
          <p:nvPr>
            <p:ph idx="1"/>
          </p:nvPr>
        </p:nvPicPr>
        <p:blipFill>
          <a:blip r:embed="rId2"/>
          <a:stretch>
            <a:fillRect/>
          </a:stretch>
        </p:blipFill>
        <p:spPr>
          <a:xfrm>
            <a:off x="2419816" y="1405054"/>
            <a:ext cx="8225910" cy="4632009"/>
          </a:xfrm>
        </p:spPr>
      </p:pic>
      <p:sp>
        <p:nvSpPr>
          <p:cNvPr id="4" name="TextBox 3">
            <a:extLst>
              <a:ext uri="{FF2B5EF4-FFF2-40B4-BE49-F238E27FC236}">
                <a16:creationId xmlns:a16="http://schemas.microsoft.com/office/drawing/2014/main" id="{338FD283-2CE6-3E7C-008F-88E722A2ED60}"/>
              </a:ext>
            </a:extLst>
          </p:cNvPr>
          <p:cNvSpPr txBox="1"/>
          <p:nvPr/>
        </p:nvSpPr>
        <p:spPr>
          <a:xfrm>
            <a:off x="4626864" y="5987534"/>
            <a:ext cx="3672737" cy="369332"/>
          </a:xfrm>
          <a:prstGeom prst="rect">
            <a:avLst/>
          </a:prstGeom>
          <a:noFill/>
        </p:spPr>
        <p:txBody>
          <a:bodyPr wrap="none" rtlCol="0">
            <a:spAutoFit/>
          </a:bodyPr>
          <a:lstStyle/>
          <a:p>
            <a:r>
              <a:rPr lang="en-US" dirty="0"/>
              <a:t>Source: International Energy Agency</a:t>
            </a:r>
          </a:p>
        </p:txBody>
      </p:sp>
      <p:sp>
        <p:nvSpPr>
          <p:cNvPr id="3" name="Footer Placeholder 4">
            <a:extLst>
              <a:ext uri="{FF2B5EF4-FFF2-40B4-BE49-F238E27FC236}">
                <a16:creationId xmlns:a16="http://schemas.microsoft.com/office/drawing/2014/main" id="{5CA550FA-FF8A-5F34-9FFD-E17BACAB2EB9}"/>
              </a:ext>
            </a:extLst>
          </p:cNvPr>
          <p:cNvSpPr>
            <a:spLocks noGrp="1"/>
          </p:cNvSpPr>
          <p:nvPr>
            <p:ph type="ftr" sz="quarter" idx="11"/>
          </p:nvPr>
        </p:nvSpPr>
        <p:spPr>
          <a:xfrm>
            <a:off x="2754312" y="6357600"/>
            <a:ext cx="6683376" cy="460800"/>
          </a:xfrm>
        </p:spPr>
        <p:txBody>
          <a:bodyPr/>
          <a:lstStyle/>
          <a:p>
            <a:r>
              <a:rPr lang="en-US" dirty="0"/>
              <a:t>Energy collectives</a:t>
            </a:r>
          </a:p>
        </p:txBody>
      </p:sp>
    </p:spTree>
    <p:extLst>
      <p:ext uri="{BB962C8B-B14F-4D97-AF65-F5344CB8AC3E}">
        <p14:creationId xmlns:p14="http://schemas.microsoft.com/office/powerpoint/2010/main" val="17460638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E475-2B36-CE4B-6ACA-2CF4710BA122}"/>
              </a:ext>
            </a:extLst>
          </p:cNvPr>
          <p:cNvSpPr>
            <a:spLocks noGrp="1"/>
          </p:cNvSpPr>
          <p:nvPr>
            <p:ph type="title"/>
          </p:nvPr>
        </p:nvSpPr>
        <p:spPr/>
        <p:txBody>
          <a:bodyPr/>
          <a:lstStyle/>
          <a:p>
            <a:r>
              <a:rPr lang="en-US" dirty="0"/>
              <a:t>Energy Collectives</a:t>
            </a:r>
          </a:p>
        </p:txBody>
      </p:sp>
      <p:pic>
        <p:nvPicPr>
          <p:cNvPr id="5" name="Content Placeholder 4">
            <a:extLst>
              <a:ext uri="{FF2B5EF4-FFF2-40B4-BE49-F238E27FC236}">
                <a16:creationId xmlns:a16="http://schemas.microsoft.com/office/drawing/2014/main" id="{45E538EE-70C2-0AF5-D7E0-56962183B5BD}"/>
              </a:ext>
            </a:extLst>
          </p:cNvPr>
          <p:cNvPicPr>
            <a:picLocks noGrp="1" noChangeAspect="1"/>
          </p:cNvPicPr>
          <p:nvPr>
            <p:ph idx="1"/>
          </p:nvPr>
        </p:nvPicPr>
        <p:blipFill>
          <a:blip r:embed="rId2"/>
          <a:stretch>
            <a:fillRect/>
          </a:stretch>
        </p:blipFill>
        <p:spPr>
          <a:xfrm>
            <a:off x="1522487" y="1617213"/>
            <a:ext cx="4573513" cy="4096837"/>
          </a:xfrm>
        </p:spPr>
      </p:pic>
      <p:sp>
        <p:nvSpPr>
          <p:cNvPr id="6" name="TextBox 5">
            <a:extLst>
              <a:ext uri="{FF2B5EF4-FFF2-40B4-BE49-F238E27FC236}">
                <a16:creationId xmlns:a16="http://schemas.microsoft.com/office/drawing/2014/main" id="{5B8DEB58-2442-7386-EC5A-7AA412D845B8}"/>
              </a:ext>
            </a:extLst>
          </p:cNvPr>
          <p:cNvSpPr txBox="1"/>
          <p:nvPr/>
        </p:nvSpPr>
        <p:spPr>
          <a:xfrm>
            <a:off x="6486792" y="1617213"/>
            <a:ext cx="4795993" cy="3416320"/>
          </a:xfrm>
          <a:prstGeom prst="rect">
            <a:avLst/>
          </a:prstGeom>
          <a:noFill/>
        </p:spPr>
        <p:txBody>
          <a:bodyPr wrap="none" rtlCol="0">
            <a:spAutoFit/>
          </a:bodyPr>
          <a:lstStyle/>
          <a:p>
            <a:r>
              <a:rPr lang="en-US"/>
              <a:t>The math problem here is to find</a:t>
            </a:r>
          </a:p>
          <a:p>
            <a:r>
              <a:rPr lang="en-US"/>
              <a:t>optimal ways of “sharing” resources, </a:t>
            </a:r>
          </a:p>
          <a:p>
            <a:r>
              <a:rPr lang="en-US"/>
              <a:t>such as solar generation, wind generation,</a:t>
            </a:r>
          </a:p>
          <a:p>
            <a:r>
              <a:rPr lang="en-US"/>
              <a:t>energy storage to meet the energy needs </a:t>
            </a:r>
          </a:p>
          <a:p>
            <a:r>
              <a:rPr lang="en-US"/>
              <a:t>of the community.</a:t>
            </a:r>
          </a:p>
          <a:p>
            <a:endParaRPr lang="en-US"/>
          </a:p>
          <a:p>
            <a:r>
              <a:rPr lang="en-US"/>
              <a:t>There are dispatch (operations) and investment</a:t>
            </a:r>
          </a:p>
          <a:p>
            <a:r>
              <a:rPr lang="en-US"/>
              <a:t>problems.</a:t>
            </a:r>
          </a:p>
          <a:p>
            <a:endParaRPr lang="en-US"/>
          </a:p>
          <a:p>
            <a:r>
              <a:rPr lang="en-US"/>
              <a:t>Perhaps this is interconnected to a larger</a:t>
            </a:r>
          </a:p>
          <a:p>
            <a:r>
              <a:rPr lang="en-US"/>
              <a:t>grid.  Perhaps it isn’t.</a:t>
            </a:r>
          </a:p>
          <a:p>
            <a:endParaRPr lang="en-US" dirty="0"/>
          </a:p>
        </p:txBody>
      </p:sp>
      <p:sp>
        <p:nvSpPr>
          <p:cNvPr id="3" name="Footer Placeholder 4">
            <a:extLst>
              <a:ext uri="{FF2B5EF4-FFF2-40B4-BE49-F238E27FC236}">
                <a16:creationId xmlns:a16="http://schemas.microsoft.com/office/drawing/2014/main" id="{F86F2225-7891-D4DF-4B57-A4D7B9F9F5BA}"/>
              </a:ext>
            </a:extLst>
          </p:cNvPr>
          <p:cNvSpPr>
            <a:spLocks noGrp="1"/>
          </p:cNvSpPr>
          <p:nvPr>
            <p:ph type="ftr" sz="quarter" idx="11"/>
          </p:nvPr>
        </p:nvSpPr>
        <p:spPr>
          <a:xfrm>
            <a:off x="2754312" y="6357600"/>
            <a:ext cx="6683376" cy="460800"/>
          </a:xfrm>
        </p:spPr>
        <p:txBody>
          <a:bodyPr/>
          <a:lstStyle/>
          <a:p>
            <a:r>
              <a:rPr lang="en-US" dirty="0"/>
              <a:t>Energy collectives</a:t>
            </a:r>
          </a:p>
        </p:txBody>
      </p:sp>
    </p:spTree>
    <p:extLst>
      <p:ext uri="{BB962C8B-B14F-4D97-AF65-F5344CB8AC3E}">
        <p14:creationId xmlns:p14="http://schemas.microsoft.com/office/powerpoint/2010/main" val="2322528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583000" y="618836"/>
            <a:ext cx="4075200" cy="1070266"/>
          </a:xfrm>
        </p:spPr>
        <p:txBody>
          <a:bodyPr>
            <a:normAutofit/>
          </a:bodyPr>
          <a:lstStyle/>
          <a:p>
            <a:r>
              <a:rPr lang="en-US" dirty="0"/>
              <a:t>Final Thoughts</a:t>
            </a: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990000" y="2022764"/>
            <a:ext cx="4075200" cy="4442691"/>
          </a:xfrm>
        </p:spPr>
        <p:txBody>
          <a:bodyPr>
            <a:normAutofit/>
          </a:bodyPr>
          <a:lstStyle/>
          <a:p>
            <a:pPr marL="365760" lvl="1" indent="-283464">
              <a:lnSpc>
                <a:spcPct val="140000"/>
              </a:lnSpc>
              <a:spcBef>
                <a:spcPts val="600"/>
              </a:spcBef>
              <a:buSzPct val="80000"/>
              <a:buFont typeface="Wingdings 2"/>
              <a:buChar char=""/>
            </a:pPr>
            <a:r>
              <a:rPr lang="en-US" sz="2000" dirty="0"/>
              <a:t>Ideally, rate design should closely follow cost-of-service results.  But there are always deviations for practical and public policy reasons.</a:t>
            </a:r>
          </a:p>
          <a:p>
            <a:pPr marL="365760" lvl="1" indent="-283464">
              <a:lnSpc>
                <a:spcPct val="140000"/>
              </a:lnSpc>
              <a:spcBef>
                <a:spcPts val="600"/>
              </a:spcBef>
              <a:buSzPct val="80000"/>
              <a:buFont typeface="Wingdings 2"/>
              <a:buChar char=""/>
            </a:pPr>
            <a:r>
              <a:rPr lang="en-US" dirty="0"/>
              <a:t>Reasonable people may disagree on the best approaches and rate structures.</a:t>
            </a:r>
            <a:endParaRPr lang="en-US" sz="2000" dirty="0"/>
          </a:p>
        </p:txBody>
      </p:sp>
      <p:pic>
        <p:nvPicPr>
          <p:cNvPr id="6" name="Picture Placeholder 4">
            <a:extLst>
              <a:ext uri="{FF2B5EF4-FFF2-40B4-BE49-F238E27FC236}">
                <a16:creationId xmlns:a16="http://schemas.microsoft.com/office/drawing/2014/main" id="{35D8F25E-4B1D-CC07-893C-5BFB039D2CB3}"/>
              </a:ext>
            </a:extLst>
          </p:cNvPr>
          <p:cNvPicPr>
            <a:picLocks noGrp="1" noChangeAspect="1"/>
          </p:cNvPicPr>
          <p:nvPr>
            <p:ph type="pic" sz="quarter" idx="13"/>
          </p:nvPr>
        </p:nvPicPr>
        <p:blipFill rotWithShape="1">
          <a:blip r:embed="rId3"/>
          <a:srcRect t="3313" b="3313"/>
          <a:stretch/>
        </p:blipFill>
        <p:spPr>
          <a:xfrm>
            <a:off x="6691746" y="1949018"/>
            <a:ext cx="4995863" cy="2706687"/>
          </a:xfrm>
          <a:noFill/>
        </p:spPr>
      </p:pic>
    </p:spTree>
    <p:extLst>
      <p:ext uri="{BB962C8B-B14F-4D97-AF65-F5344CB8AC3E}">
        <p14:creationId xmlns:p14="http://schemas.microsoft.com/office/powerpoint/2010/main" val="135753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7794707" y="536573"/>
            <a:ext cx="3856679" cy="1453003"/>
          </a:xfrm>
        </p:spPr>
        <p:txBody>
          <a:bodyPr wrap="square" anchor="b">
            <a:normAutofit/>
          </a:bodyPr>
          <a:lstStyle/>
          <a:p>
            <a:r>
              <a:rPr lang="en-US" dirty="0"/>
              <a:t>Thank you</a:t>
            </a:r>
          </a:p>
        </p:txBody>
      </p:sp>
      <p:sp>
        <p:nvSpPr>
          <p:cNvPr id="126" name="Slide Number Placeholder 49">
            <a:extLst>
              <a:ext uri="{FF2B5EF4-FFF2-40B4-BE49-F238E27FC236}">
                <a16:creationId xmlns:a16="http://schemas.microsoft.com/office/drawing/2014/main" id="{64086F3C-129F-4A29-A09C-7700661E06BF}"/>
              </a:ext>
            </a:extLst>
          </p:cNvPr>
          <p:cNvSpPr>
            <a:spLocks noGrp="1"/>
          </p:cNvSpPr>
          <p:nvPr>
            <p:ph type="sldNum" sz="quarter" idx="12"/>
          </p:nvPr>
        </p:nvSpPr>
        <p:spPr>
          <a:xfrm>
            <a:off x="9982800" y="6357600"/>
            <a:ext cx="1760150" cy="460800"/>
          </a:xfrm>
        </p:spPr>
        <p:txBody>
          <a:bodyPr/>
          <a:lstStyle/>
          <a:p>
            <a:fld id="{D39607A7-8386-47DB-8578-DDEDD194E5D4}" type="slidenum">
              <a:rPr lang="en-US" smtClean="0"/>
              <a:pPr/>
              <a:t>107</a:t>
            </a:fld>
            <a:endParaRPr lang="en-US" dirty="0"/>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sz="quarter" idx="14"/>
          </p:nvPr>
        </p:nvSpPr>
        <p:spPr>
          <a:xfrm>
            <a:off x="8181686" y="2876550"/>
            <a:ext cx="3059113" cy="2983947"/>
          </a:xfrm>
        </p:spPr>
        <p:txBody>
          <a:bodyPr>
            <a:normAutofit/>
          </a:bodyPr>
          <a:lstStyle/>
          <a:p>
            <a:r>
              <a:rPr lang="en-US" dirty="0"/>
              <a:t>Jay Zarnikau</a:t>
            </a:r>
          </a:p>
          <a:p>
            <a:r>
              <a:rPr lang="en-US" dirty="0"/>
              <a:t>The University of Texas at Austin</a:t>
            </a:r>
          </a:p>
          <a:p>
            <a:r>
              <a:rPr lang="en-US" dirty="0"/>
              <a:t>jayz@utexas.edu</a:t>
            </a:r>
          </a:p>
        </p:txBody>
      </p:sp>
    </p:spTree>
    <p:extLst>
      <p:ext uri="{BB962C8B-B14F-4D97-AF65-F5344CB8AC3E}">
        <p14:creationId xmlns:p14="http://schemas.microsoft.com/office/powerpoint/2010/main" val="31036836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CFB0-1587-6B7E-CBF0-B8152E18CAD6}"/>
              </a:ext>
            </a:extLst>
          </p:cNvPr>
          <p:cNvSpPr>
            <a:spLocks noGrp="1"/>
          </p:cNvSpPr>
          <p:nvPr>
            <p:ph type="title"/>
          </p:nvPr>
        </p:nvSpPr>
        <p:spPr/>
        <p:txBody>
          <a:bodyPr/>
          <a:lstStyle/>
          <a:p>
            <a:r>
              <a:rPr lang="en-US" dirty="0"/>
              <a:t>APPENDIX: Some Definitions</a:t>
            </a:r>
          </a:p>
        </p:txBody>
      </p:sp>
    </p:spTree>
    <p:extLst>
      <p:ext uri="{BB962C8B-B14F-4D97-AF65-F5344CB8AC3E}">
        <p14:creationId xmlns:p14="http://schemas.microsoft.com/office/powerpoint/2010/main" val="2385817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B3D7D2A-0E7E-3B51-A64B-DF1AF1FDE7A4}"/>
              </a:ext>
            </a:extLst>
          </p:cNvPr>
          <p:cNvSpPr>
            <a:spLocks noGrp="1" noChangeArrowheads="1"/>
          </p:cNvSpPr>
          <p:nvPr>
            <p:ph type="title"/>
          </p:nvPr>
        </p:nvSpPr>
        <p:spPr>
          <a:xfrm>
            <a:off x="989400" y="106364"/>
            <a:ext cx="10213200" cy="1112836"/>
          </a:xfrm>
        </p:spPr>
        <p:txBody>
          <a:bodyPr/>
          <a:lstStyle/>
          <a:p>
            <a:r>
              <a:rPr lang="en-US" altLang="en-US" dirty="0"/>
              <a:t>Some Basic Definitions</a:t>
            </a:r>
          </a:p>
        </p:txBody>
      </p:sp>
      <p:sp>
        <p:nvSpPr>
          <p:cNvPr id="6147" name="Content Placeholder 2">
            <a:extLst>
              <a:ext uri="{FF2B5EF4-FFF2-40B4-BE49-F238E27FC236}">
                <a16:creationId xmlns:a16="http://schemas.microsoft.com/office/drawing/2014/main" id="{36D5CF97-5D3B-970D-1804-B02234C442EB}"/>
              </a:ext>
            </a:extLst>
          </p:cNvPr>
          <p:cNvSpPr>
            <a:spLocks noGrp="1" noChangeArrowheads="1"/>
          </p:cNvSpPr>
          <p:nvPr>
            <p:ph idx="1"/>
          </p:nvPr>
        </p:nvSpPr>
        <p:spPr>
          <a:xfrm>
            <a:off x="619946" y="1681018"/>
            <a:ext cx="8376273" cy="4800600"/>
          </a:xfrm>
        </p:spPr>
        <p:txBody>
          <a:bodyPr>
            <a:normAutofit fontScale="92500" lnSpcReduction="20000"/>
          </a:bodyPr>
          <a:lstStyle/>
          <a:p>
            <a:r>
              <a:rPr lang="en-US" altLang="en-US" b="1" dirty="0"/>
              <a:t>Energy</a:t>
            </a:r>
            <a:r>
              <a:rPr lang="en-US" altLang="en-US" dirty="0"/>
              <a:t>.  This has a few different meanings:</a:t>
            </a:r>
          </a:p>
          <a:p>
            <a:pPr lvl="1"/>
            <a:r>
              <a:rPr lang="en-US" altLang="en-US" dirty="0"/>
              <a:t>The definition used in physics and engineering: the ability to do work.</a:t>
            </a:r>
          </a:p>
          <a:p>
            <a:pPr lvl="1"/>
            <a:r>
              <a:rPr lang="en-US" altLang="en-US" dirty="0"/>
              <a:t>The definition used in economics:  A productive input to a process</a:t>
            </a:r>
          </a:p>
          <a:p>
            <a:pPr lvl="1"/>
            <a:r>
              <a:rPr lang="en-US" altLang="en-US" dirty="0"/>
              <a:t>We will often measure it in MWh, kWh, or Btus</a:t>
            </a:r>
          </a:p>
          <a:p>
            <a:r>
              <a:rPr lang="en-US" altLang="en-US" b="1" dirty="0"/>
              <a:t>Demand</a:t>
            </a:r>
          </a:p>
          <a:p>
            <a:pPr lvl="1"/>
            <a:r>
              <a:rPr lang="en-US" altLang="en-US" dirty="0"/>
              <a:t>An instantaneous measure of power, measured in kW or MW</a:t>
            </a:r>
          </a:p>
          <a:p>
            <a:r>
              <a:rPr lang="en-US" altLang="en-US" b="1" dirty="0"/>
              <a:t>Capacity</a:t>
            </a:r>
          </a:p>
          <a:p>
            <a:pPr lvl="1"/>
            <a:r>
              <a:rPr lang="en-US" altLang="en-US" dirty="0"/>
              <a:t>A limit.  This will often be expressed in kW or MW, although the constraints on hydroelectric generation are usually expressed differently -- as an energy measure</a:t>
            </a:r>
          </a:p>
        </p:txBody>
      </p:sp>
      <p:pic>
        <p:nvPicPr>
          <p:cNvPr id="6148" name="Picture 2">
            <a:extLst>
              <a:ext uri="{FF2B5EF4-FFF2-40B4-BE49-F238E27FC236}">
                <a16:creationId xmlns:a16="http://schemas.microsoft.com/office/drawing/2014/main" id="{351D39EF-B7D8-46B3-C428-68858357E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2964" y="3313497"/>
            <a:ext cx="3195781" cy="234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3">
            <a:extLst>
              <a:ext uri="{FF2B5EF4-FFF2-40B4-BE49-F238E27FC236}">
                <a16:creationId xmlns:a16="http://schemas.microsoft.com/office/drawing/2014/main" id="{3CACEFEC-C2C8-8EF8-A449-0E679448FAB8}"/>
              </a:ext>
            </a:extLst>
          </p:cNvPr>
          <p:cNvSpPr>
            <a:spLocks noGrp="1"/>
          </p:cNvSpPr>
          <p:nvPr>
            <p:ph type="ftr" sz="quarter" idx="11"/>
          </p:nvPr>
        </p:nvSpPr>
        <p:spPr>
          <a:xfrm>
            <a:off x="2754312" y="6357600"/>
            <a:ext cx="6683376" cy="460800"/>
          </a:xfrm>
        </p:spPr>
        <p:txBody>
          <a:bodyPr/>
          <a:lstStyle/>
          <a:p>
            <a:pPr>
              <a:spcAft>
                <a:spcPts val="600"/>
              </a:spcAft>
            </a:pPr>
            <a:r>
              <a:rPr lang="en-US" dirty="0"/>
              <a:t>definitions</a:t>
            </a:r>
          </a:p>
        </p:txBody>
      </p:sp>
    </p:spTree>
    <p:extLst>
      <p:ext uri="{BB962C8B-B14F-4D97-AF65-F5344CB8AC3E}">
        <p14:creationId xmlns:p14="http://schemas.microsoft.com/office/powerpoint/2010/main" val="3030512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4" end="4"/>
                                            </p:txEl>
                                          </p:spTgt>
                                        </p:tgtEl>
                                        <p:attrNameLst>
                                          <p:attrName>style.visibility</p:attrName>
                                        </p:attrNameLst>
                                      </p:cBhvr>
                                      <p:to>
                                        <p:strVal val="visible"/>
                                      </p:to>
                                    </p:set>
                                    <p:anim calcmode="lin" valueType="num">
                                      <p:cBhvr additive="base">
                                        <p:cTn id="7"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7">
                                            <p:txEl>
                                              <p:pRg st="5" end="5"/>
                                            </p:txEl>
                                          </p:spTgt>
                                        </p:tgtEl>
                                        <p:attrNameLst>
                                          <p:attrName>style.visibility</p:attrName>
                                        </p:attrNameLst>
                                      </p:cBhvr>
                                      <p:to>
                                        <p:strVal val="visible"/>
                                      </p:to>
                                    </p:set>
                                    <p:anim calcmode="lin" valueType="num">
                                      <p:cBhvr additive="base">
                                        <p:cTn id="11"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147">
                                            <p:txEl>
                                              <p:pRg st="6" end="6"/>
                                            </p:txEl>
                                          </p:spTgt>
                                        </p:tgtEl>
                                        <p:attrNameLst>
                                          <p:attrName>style.visibility</p:attrName>
                                        </p:attrNameLst>
                                      </p:cBhvr>
                                      <p:to>
                                        <p:strVal val="visible"/>
                                      </p:to>
                                    </p:set>
                                    <p:anim calcmode="lin" valueType="num">
                                      <p:cBhvr additive="base">
                                        <p:cTn id="17"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7">
                                            <p:txEl>
                                              <p:pRg st="7" end="7"/>
                                            </p:txEl>
                                          </p:spTgt>
                                        </p:tgtEl>
                                        <p:attrNameLst>
                                          <p:attrName>style.visibility</p:attrName>
                                        </p:attrNameLst>
                                      </p:cBhvr>
                                      <p:to>
                                        <p:strVal val="visible"/>
                                      </p:to>
                                    </p:set>
                                    <p:anim calcmode="lin" valueType="num">
                                      <p:cBhvr additive="base">
                                        <p:cTn id="21"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Rectangle 9"/>
          <p:cNvSpPr>
            <a:spLocks noGrp="1" noChangeArrowheads="1"/>
          </p:cNvSpPr>
          <p:nvPr>
            <p:ph type="title"/>
          </p:nvPr>
        </p:nvSpPr>
        <p:spPr>
          <a:xfrm>
            <a:off x="989400" y="395289"/>
            <a:ext cx="10213200" cy="1112836"/>
          </a:xfrm>
        </p:spPr>
        <p:txBody>
          <a:bodyPr anchor="b">
            <a:normAutofit/>
          </a:bodyPr>
          <a:lstStyle/>
          <a:p>
            <a:r>
              <a:rPr lang="en-US" b="1" dirty="0"/>
              <a:t>Billing Units or Billing Determinants</a:t>
            </a:r>
          </a:p>
        </p:txBody>
      </p:sp>
      <p:sp>
        <p:nvSpPr>
          <p:cNvPr id="6158" name="Rectangle 14"/>
          <p:cNvSpPr>
            <a:spLocks noGrp="1" noChangeArrowheads="1"/>
          </p:cNvSpPr>
          <p:nvPr>
            <p:ph sz="half" idx="2"/>
          </p:nvPr>
        </p:nvSpPr>
        <p:spPr>
          <a:xfrm>
            <a:off x="989400" y="2431256"/>
            <a:ext cx="4928400" cy="3347244"/>
          </a:xfrm>
        </p:spPr>
        <p:txBody>
          <a:bodyPr>
            <a:normAutofit/>
          </a:bodyPr>
          <a:lstStyle/>
          <a:p>
            <a:pPr>
              <a:lnSpc>
                <a:spcPct val="140000"/>
              </a:lnSpc>
            </a:pPr>
            <a:r>
              <a:rPr lang="en-US" sz="1700" dirty="0"/>
              <a:t>Also. . . .</a:t>
            </a:r>
          </a:p>
          <a:p>
            <a:pPr>
              <a:lnSpc>
                <a:spcPct val="140000"/>
              </a:lnSpc>
            </a:pPr>
            <a:r>
              <a:rPr lang="en-US" sz="1800" dirty="0">
                <a:solidFill>
                  <a:schemeClr val="tx2">
                    <a:lumMod val="90000"/>
                    <a:lumOff val="10000"/>
                  </a:schemeClr>
                </a:solidFill>
              </a:rPr>
              <a:t>For street lighting, the number of bulbs might be a billing determinant.</a:t>
            </a:r>
          </a:p>
          <a:p>
            <a:pPr>
              <a:lnSpc>
                <a:spcPct val="140000"/>
              </a:lnSpc>
            </a:pPr>
            <a:endParaRPr lang="en-US" sz="1700" dirty="0"/>
          </a:p>
        </p:txBody>
      </p:sp>
      <p:sp>
        <p:nvSpPr>
          <p:cNvPr id="6157" name="Rectangle 13"/>
          <p:cNvSpPr>
            <a:spLocks noGrp="1" noChangeArrowheads="1"/>
          </p:cNvSpPr>
          <p:nvPr>
            <p:ph sz="quarter" idx="4"/>
          </p:nvPr>
        </p:nvSpPr>
        <p:spPr>
          <a:xfrm>
            <a:off x="6274200" y="2431256"/>
            <a:ext cx="4928400" cy="3710925"/>
          </a:xfrm>
        </p:spPr>
        <p:txBody>
          <a:bodyPr>
            <a:normAutofit fontScale="85000" lnSpcReduction="10000"/>
          </a:bodyPr>
          <a:lstStyle/>
          <a:p>
            <a:pPr>
              <a:lnSpc>
                <a:spcPct val="140000"/>
              </a:lnSpc>
              <a:buFont typeface="Wingdings" pitchFamily="2" charset="2"/>
              <a:buNone/>
            </a:pPr>
            <a:r>
              <a:rPr lang="en-US" sz="1700" dirty="0"/>
              <a:t>For transmission, the billing determinants might be the customer’s contribution to system demand during system peaks.  Texas (ERCOT) uses demand during the 15-minute intervals with system peaks in four summer months (4CP pricing).  In PJM, four or five peak values may be used.</a:t>
            </a:r>
          </a:p>
          <a:p>
            <a:pPr>
              <a:lnSpc>
                <a:spcPct val="140000"/>
              </a:lnSpc>
              <a:buFont typeface="Wingdings" pitchFamily="2" charset="2"/>
              <a:buNone/>
            </a:pPr>
            <a:r>
              <a:rPr lang="en-US" sz="1700" dirty="0"/>
              <a:t>Or, the demand charge might be the customer’s maximum demand, regardless of when it occurs. (The NCP.)</a:t>
            </a:r>
          </a:p>
          <a:p>
            <a:pPr>
              <a:lnSpc>
                <a:spcPct val="140000"/>
              </a:lnSpc>
              <a:buFont typeface="Wingdings" pitchFamily="2" charset="2"/>
              <a:buNone/>
            </a:pPr>
            <a:r>
              <a:rPr lang="en-US" sz="1700" dirty="0"/>
              <a:t>What demand measurement was used to allocate costs among rate classes?</a:t>
            </a:r>
          </a:p>
          <a:p>
            <a:pPr>
              <a:lnSpc>
                <a:spcPct val="140000"/>
              </a:lnSpc>
            </a:pPr>
            <a:endParaRPr lang="en-US" sz="1600" dirty="0"/>
          </a:p>
        </p:txBody>
      </p:sp>
      <p:sp>
        <p:nvSpPr>
          <p:cNvPr id="6167" name="Footer Placeholder 6">
            <a:extLst>
              <a:ext uri="{FF2B5EF4-FFF2-40B4-BE49-F238E27FC236}">
                <a16:creationId xmlns:a16="http://schemas.microsoft.com/office/drawing/2014/main" id="{CD829544-2960-3E1B-6491-38E30E534C8B}"/>
              </a:ext>
            </a:extLst>
          </p:cNvPr>
          <p:cNvSpPr>
            <a:spLocks noGrp="1"/>
          </p:cNvSpPr>
          <p:nvPr>
            <p:ph type="ftr" sz="quarter" idx="11"/>
          </p:nvPr>
        </p:nvSpPr>
        <p:spPr>
          <a:xfrm>
            <a:off x="2754312" y="6357600"/>
            <a:ext cx="6683376" cy="460800"/>
          </a:xfrm>
        </p:spPr>
        <p:txBody>
          <a:bodyPr/>
          <a:lstStyle/>
          <a:p>
            <a:pPr>
              <a:spcAft>
                <a:spcPts val="600"/>
              </a:spcAft>
            </a:pPr>
            <a:r>
              <a:rPr lang="en-US" dirty="0"/>
              <a:t>Ratemaking under cost-of-service regulation</a:t>
            </a:r>
          </a:p>
        </p:txBody>
      </p:sp>
      <p:sp>
        <p:nvSpPr>
          <p:cNvPr id="9" name="Slide Number Placeholder 6"/>
          <p:cNvSpPr>
            <a:spLocks noGrp="1"/>
          </p:cNvSpPr>
          <p:nvPr>
            <p:ph type="sldNum" sz="quarter" idx="12"/>
          </p:nvPr>
        </p:nvSpPr>
        <p:spPr>
          <a:xfrm>
            <a:off x="9982800" y="6357600"/>
            <a:ext cx="1760150" cy="460800"/>
          </a:xfrm>
        </p:spPr>
        <p:txBody>
          <a:bodyPr anchor="ctr">
            <a:normAutofit/>
          </a:bodyPr>
          <a:lstStyle/>
          <a:p>
            <a:pPr>
              <a:spcAft>
                <a:spcPts val="600"/>
              </a:spcAft>
            </a:pPr>
            <a:fld id="{DF1FF8F2-CE29-4A3C-A272-49BE0E756114}" type="slidenum">
              <a:rPr lang="en-US" altLang="en-US"/>
              <a:pPr>
                <a:spcAft>
                  <a:spcPts val="600"/>
                </a:spcAft>
              </a:pPr>
              <a:t>11</a:t>
            </a:fld>
            <a:endParaRPr lang="en-US" altLang="en-US"/>
          </a:p>
        </p:txBody>
      </p:sp>
      <p:sp>
        <p:nvSpPr>
          <p:cNvPr id="2" name="TextBox 1">
            <a:extLst>
              <a:ext uri="{FF2B5EF4-FFF2-40B4-BE49-F238E27FC236}">
                <a16:creationId xmlns:a16="http://schemas.microsoft.com/office/drawing/2014/main" id="{6E5CA218-E59D-ED0C-D8E2-F1E73173FAB1}"/>
              </a:ext>
            </a:extLst>
          </p:cNvPr>
          <p:cNvSpPr txBox="1"/>
          <p:nvPr/>
        </p:nvSpPr>
        <p:spPr>
          <a:xfrm>
            <a:off x="989400" y="1613008"/>
            <a:ext cx="6674135" cy="369332"/>
          </a:xfrm>
          <a:prstGeom prst="rect">
            <a:avLst/>
          </a:prstGeom>
          <a:noFill/>
        </p:spPr>
        <p:txBody>
          <a:bodyPr wrap="none" rtlCol="0">
            <a:spAutoFit/>
          </a:bodyPr>
          <a:lstStyle/>
          <a:p>
            <a:r>
              <a:rPr lang="en-US" dirty="0"/>
              <a:t>To determine rates, we need to divide costs by a denominator</a:t>
            </a:r>
          </a:p>
        </p:txBody>
      </p:sp>
      <p:pic>
        <p:nvPicPr>
          <p:cNvPr id="5" name="Picture 4">
            <a:extLst>
              <a:ext uri="{FF2B5EF4-FFF2-40B4-BE49-F238E27FC236}">
                <a16:creationId xmlns:a16="http://schemas.microsoft.com/office/drawing/2014/main" id="{3EED43CF-6F9C-E124-DAED-9952362D9E16}"/>
              </a:ext>
            </a:extLst>
          </p:cNvPr>
          <p:cNvPicPr>
            <a:picLocks noChangeAspect="1"/>
          </p:cNvPicPr>
          <p:nvPr/>
        </p:nvPicPr>
        <p:blipFill>
          <a:blip r:embed="rId3"/>
          <a:stretch>
            <a:fillRect/>
          </a:stretch>
        </p:blipFill>
        <p:spPr>
          <a:xfrm>
            <a:off x="698706" y="3909949"/>
            <a:ext cx="2359660" cy="2801234"/>
          </a:xfrm>
          <a:prstGeom prst="rect">
            <a:avLst/>
          </a:prstGeom>
        </p:spPr>
      </p:pic>
    </p:spTree>
    <p:extLst>
      <p:ext uri="{BB962C8B-B14F-4D97-AF65-F5344CB8AC3E}">
        <p14:creationId xmlns:p14="http://schemas.microsoft.com/office/powerpoint/2010/main" val="11515470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2D15-B1A3-07F1-D809-4F1E58827071}"/>
              </a:ext>
            </a:extLst>
          </p:cNvPr>
          <p:cNvSpPr>
            <a:spLocks noGrp="1"/>
          </p:cNvSpPr>
          <p:nvPr>
            <p:ph type="title"/>
          </p:nvPr>
        </p:nvSpPr>
        <p:spPr>
          <a:xfrm>
            <a:off x="989400" y="395289"/>
            <a:ext cx="10213200" cy="1112836"/>
          </a:xfrm>
        </p:spPr>
        <p:txBody>
          <a:bodyPr anchor="b">
            <a:normAutofit/>
          </a:bodyPr>
          <a:lstStyle/>
          <a:p>
            <a:r>
              <a:rPr lang="en-US" dirty="0"/>
              <a:t>Definitions</a:t>
            </a:r>
          </a:p>
        </p:txBody>
      </p:sp>
      <p:sp>
        <p:nvSpPr>
          <p:cNvPr id="3" name="Content Placeholder 2">
            <a:extLst>
              <a:ext uri="{FF2B5EF4-FFF2-40B4-BE49-F238E27FC236}">
                <a16:creationId xmlns:a16="http://schemas.microsoft.com/office/drawing/2014/main" id="{68D23CB6-9C4A-A46B-C783-1D08FD365658}"/>
              </a:ext>
            </a:extLst>
          </p:cNvPr>
          <p:cNvSpPr>
            <a:spLocks noGrp="1"/>
          </p:cNvSpPr>
          <p:nvPr>
            <p:ph idx="1"/>
          </p:nvPr>
        </p:nvSpPr>
        <p:spPr>
          <a:xfrm>
            <a:off x="838200" y="1839595"/>
            <a:ext cx="10515600" cy="4154488"/>
          </a:xfrm>
        </p:spPr>
        <p:txBody>
          <a:bodyPr>
            <a:normAutofit/>
          </a:bodyPr>
          <a:lstStyle/>
          <a:p>
            <a:pPr marL="82296" indent="0">
              <a:buNone/>
            </a:pPr>
            <a:r>
              <a:rPr lang="en-US" b="1" dirty="0"/>
              <a:t>Load factor </a:t>
            </a:r>
            <a:r>
              <a:rPr lang="en-US" dirty="0"/>
              <a:t>is the actual amount of kilowatt-hours (kWh) delivered on a system in a designated period of time, as opposed to the total possible kWh that could be delivered on a system in a designated period of time. </a:t>
            </a:r>
          </a:p>
          <a:p>
            <a:pPr marL="82296" indent="0">
              <a:buNone/>
            </a:pPr>
            <a:endParaRPr lang="en-US" dirty="0"/>
          </a:p>
          <a:p>
            <a:pPr marL="82296" indent="0">
              <a:buNone/>
            </a:pPr>
            <a:r>
              <a:rPr lang="en-US" dirty="0"/>
              <a:t>Load Factor = Average Load/Peak Load</a:t>
            </a:r>
          </a:p>
        </p:txBody>
      </p:sp>
      <p:sp>
        <p:nvSpPr>
          <p:cNvPr id="8" name="Footer Placeholder 3">
            <a:extLst>
              <a:ext uri="{FF2B5EF4-FFF2-40B4-BE49-F238E27FC236}">
                <a16:creationId xmlns:a16="http://schemas.microsoft.com/office/drawing/2014/main" id="{ECCCFA42-8127-A041-7207-3B9C1E7CDAD0}"/>
              </a:ext>
            </a:extLst>
          </p:cNvPr>
          <p:cNvSpPr>
            <a:spLocks noGrp="1"/>
          </p:cNvSpPr>
          <p:nvPr>
            <p:ph type="ftr" sz="quarter" idx="11"/>
          </p:nvPr>
        </p:nvSpPr>
        <p:spPr>
          <a:xfrm>
            <a:off x="2754312" y="6357600"/>
            <a:ext cx="6683376" cy="460800"/>
          </a:xfrm>
        </p:spPr>
        <p:txBody>
          <a:bodyPr/>
          <a:lstStyle/>
          <a:p>
            <a:pPr>
              <a:spcAft>
                <a:spcPts val="600"/>
              </a:spcAft>
            </a:pPr>
            <a:r>
              <a:rPr lang="en-US" dirty="0"/>
              <a:t>definitions</a:t>
            </a:r>
          </a:p>
        </p:txBody>
      </p:sp>
      <p:sp>
        <p:nvSpPr>
          <p:cNvPr id="10" name="Slide Number Placeholder 4">
            <a:extLst>
              <a:ext uri="{FF2B5EF4-FFF2-40B4-BE49-F238E27FC236}">
                <a16:creationId xmlns:a16="http://schemas.microsoft.com/office/drawing/2014/main" id="{A0CDE64A-2449-678C-F5A2-2FF95EDCF389}"/>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110</a:t>
            </a:fld>
            <a:endParaRPr lang="en-US"/>
          </a:p>
        </p:txBody>
      </p:sp>
    </p:spTree>
    <p:extLst>
      <p:ext uri="{BB962C8B-B14F-4D97-AF65-F5344CB8AC3E}">
        <p14:creationId xmlns:p14="http://schemas.microsoft.com/office/powerpoint/2010/main" val="2665114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C082-341E-5294-43AD-15116B2E99CC}"/>
              </a:ext>
            </a:extLst>
          </p:cNvPr>
          <p:cNvSpPr>
            <a:spLocks noGrp="1"/>
          </p:cNvSpPr>
          <p:nvPr>
            <p:ph type="title"/>
          </p:nvPr>
        </p:nvSpPr>
        <p:spPr/>
        <p:txBody>
          <a:bodyPr/>
          <a:lstStyle/>
          <a:p>
            <a:r>
              <a:rPr lang="en-US" dirty="0"/>
              <a:t>Locational Marginal Price (LMP)</a:t>
            </a:r>
          </a:p>
        </p:txBody>
      </p:sp>
      <p:sp>
        <p:nvSpPr>
          <p:cNvPr id="3" name="Content Placeholder 2">
            <a:extLst>
              <a:ext uri="{FF2B5EF4-FFF2-40B4-BE49-F238E27FC236}">
                <a16:creationId xmlns:a16="http://schemas.microsoft.com/office/drawing/2014/main" id="{591B3952-F257-D2A6-0B07-78E2EC250DFB}"/>
              </a:ext>
            </a:extLst>
          </p:cNvPr>
          <p:cNvSpPr>
            <a:spLocks noGrp="1"/>
          </p:cNvSpPr>
          <p:nvPr>
            <p:ph idx="1"/>
          </p:nvPr>
        </p:nvSpPr>
        <p:spPr/>
        <p:txBody>
          <a:bodyPr/>
          <a:lstStyle/>
          <a:p>
            <a:r>
              <a:rPr lang="en-US" dirty="0"/>
              <a:t>The short-run marginal cost of providing an additional unit of energy at the location where energy is delivered or received.  It is based on forecasted system conditions and the latest real-time security constrained economic dispatch program solution.</a:t>
            </a:r>
          </a:p>
          <a:p>
            <a:r>
              <a:rPr lang="en-US" dirty="0"/>
              <a:t>Components may include the cost of generating an additional unit of energy from the generating unit “on-the-margin,” a transmission congestion premium (i.e., the additional cost imposed by transmission constraints), and transmission line losses. </a:t>
            </a:r>
          </a:p>
        </p:txBody>
      </p:sp>
      <p:sp>
        <p:nvSpPr>
          <p:cNvPr id="4" name="Footer Placeholder 3">
            <a:extLst>
              <a:ext uri="{FF2B5EF4-FFF2-40B4-BE49-F238E27FC236}">
                <a16:creationId xmlns:a16="http://schemas.microsoft.com/office/drawing/2014/main" id="{B804B5C7-F711-4BDD-90D6-EF73386A0351}"/>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9B20697-4457-0CA3-BC21-2C36CD8B1E2B}"/>
              </a:ext>
            </a:extLst>
          </p:cNvPr>
          <p:cNvSpPr>
            <a:spLocks noGrp="1"/>
          </p:cNvSpPr>
          <p:nvPr>
            <p:ph type="sldNum" sz="quarter" idx="12"/>
          </p:nvPr>
        </p:nvSpPr>
        <p:spPr/>
        <p:txBody>
          <a:bodyPr/>
          <a:lstStyle/>
          <a:p>
            <a:fld id="{FF2BD96E-3838-45D2-9031-D3AF67C920A5}" type="slidenum">
              <a:rPr lang="en-US" smtClean="0"/>
              <a:t>111</a:t>
            </a:fld>
            <a:endParaRPr lang="en-US" dirty="0"/>
          </a:p>
        </p:txBody>
      </p:sp>
    </p:spTree>
    <p:extLst>
      <p:ext uri="{BB962C8B-B14F-4D97-AF65-F5344CB8AC3E}">
        <p14:creationId xmlns:p14="http://schemas.microsoft.com/office/powerpoint/2010/main" val="24085466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46D5-C8FC-76E8-87B0-120F8E004A17}"/>
              </a:ext>
            </a:extLst>
          </p:cNvPr>
          <p:cNvSpPr>
            <a:spLocks noGrp="1"/>
          </p:cNvSpPr>
          <p:nvPr>
            <p:ph type="title"/>
          </p:nvPr>
        </p:nvSpPr>
        <p:spPr/>
        <p:txBody>
          <a:bodyPr/>
          <a:lstStyle/>
          <a:p>
            <a:r>
              <a:rPr lang="en-US" dirty="0"/>
              <a:t>Peak Demand: CP vs. NCP</a:t>
            </a:r>
          </a:p>
        </p:txBody>
      </p:sp>
      <p:sp>
        <p:nvSpPr>
          <p:cNvPr id="3" name="Content Placeholder 2">
            <a:extLst>
              <a:ext uri="{FF2B5EF4-FFF2-40B4-BE49-F238E27FC236}">
                <a16:creationId xmlns:a16="http://schemas.microsoft.com/office/drawing/2014/main" id="{0C60759B-9E7B-B328-613A-E30AE36FCD13}"/>
              </a:ext>
            </a:extLst>
          </p:cNvPr>
          <p:cNvSpPr>
            <a:spLocks noGrp="1"/>
          </p:cNvSpPr>
          <p:nvPr>
            <p:ph sz="half" idx="1"/>
          </p:nvPr>
        </p:nvSpPr>
        <p:spPr/>
        <p:txBody>
          <a:bodyPr/>
          <a:lstStyle/>
          <a:p>
            <a:pPr marL="0" indent="0">
              <a:buNone/>
            </a:pPr>
            <a:r>
              <a:rPr lang="en-US" dirty="0"/>
              <a:t>Coincident Peak (CP)</a:t>
            </a:r>
          </a:p>
          <a:p>
            <a:r>
              <a:rPr lang="en-US" dirty="0"/>
              <a:t>A customer’s demand during the time when electricity demand systemwide is the highest.</a:t>
            </a:r>
          </a:p>
        </p:txBody>
      </p:sp>
      <p:sp>
        <p:nvSpPr>
          <p:cNvPr id="4" name="Content Placeholder 3">
            <a:extLst>
              <a:ext uri="{FF2B5EF4-FFF2-40B4-BE49-F238E27FC236}">
                <a16:creationId xmlns:a16="http://schemas.microsoft.com/office/drawing/2014/main" id="{B2B8BF3C-8F12-5B5C-A8D1-EDF49DB2B3DF}"/>
              </a:ext>
            </a:extLst>
          </p:cNvPr>
          <p:cNvSpPr>
            <a:spLocks noGrp="1"/>
          </p:cNvSpPr>
          <p:nvPr>
            <p:ph sz="half" idx="2"/>
          </p:nvPr>
        </p:nvSpPr>
        <p:spPr/>
        <p:txBody>
          <a:bodyPr/>
          <a:lstStyle/>
          <a:p>
            <a:pPr marL="0" indent="0">
              <a:buNone/>
            </a:pPr>
            <a:r>
              <a:rPr lang="en-US" dirty="0"/>
              <a:t>Non-Coincident Peak (NCP)</a:t>
            </a:r>
          </a:p>
          <a:p>
            <a:r>
              <a:rPr lang="en-US" dirty="0"/>
              <a:t>The sum of the individual maximum demands regardless of time of occurrence within a specified period.</a:t>
            </a:r>
          </a:p>
        </p:txBody>
      </p:sp>
      <p:sp>
        <p:nvSpPr>
          <p:cNvPr id="5" name="Footer Placeholder 4">
            <a:extLst>
              <a:ext uri="{FF2B5EF4-FFF2-40B4-BE49-F238E27FC236}">
                <a16:creationId xmlns:a16="http://schemas.microsoft.com/office/drawing/2014/main" id="{67B74AE9-F74D-3E4F-CBEF-1A78760FE981}"/>
              </a:ext>
            </a:extLst>
          </p:cNvPr>
          <p:cNvSpPr>
            <a:spLocks noGrp="1"/>
          </p:cNvSpPr>
          <p:nvPr>
            <p:ph type="ftr" sz="quarter" idx="11"/>
          </p:nvPr>
        </p:nvSpPr>
        <p:spPr/>
        <p:txBody>
          <a:bodyPr/>
          <a:lstStyle/>
          <a:p>
            <a:pPr>
              <a:spcAft>
                <a:spcPts val="600"/>
              </a:spcAft>
            </a:pPr>
            <a:r>
              <a:rPr lang="en-US" dirty="0"/>
              <a:t>Ratemaking under cost-of-service regulation</a:t>
            </a:r>
          </a:p>
        </p:txBody>
      </p:sp>
      <p:sp>
        <p:nvSpPr>
          <p:cNvPr id="6" name="Slide Number Placeholder 5">
            <a:extLst>
              <a:ext uri="{FF2B5EF4-FFF2-40B4-BE49-F238E27FC236}">
                <a16:creationId xmlns:a16="http://schemas.microsoft.com/office/drawing/2014/main" id="{8F8D26FD-94F5-3DF1-E5F3-1EDFEB6E6CE6}"/>
              </a:ext>
            </a:extLst>
          </p:cNvPr>
          <p:cNvSpPr>
            <a:spLocks noGrp="1"/>
          </p:cNvSpPr>
          <p:nvPr>
            <p:ph type="sldNum" sz="quarter" idx="12"/>
          </p:nvPr>
        </p:nvSpPr>
        <p:spPr/>
        <p:txBody>
          <a:bodyPr/>
          <a:lstStyle/>
          <a:p>
            <a:fld id="{294A09A9-5501-47C1-A89A-A340965A2BE2}" type="slidenum">
              <a:rPr lang="en-US" smtClean="0"/>
              <a:t>112</a:t>
            </a:fld>
            <a:endParaRPr lang="en-US" dirty="0"/>
          </a:p>
        </p:txBody>
      </p:sp>
    </p:spTree>
    <p:extLst>
      <p:ext uri="{BB962C8B-B14F-4D97-AF65-F5344CB8AC3E}">
        <p14:creationId xmlns:p14="http://schemas.microsoft.com/office/powerpoint/2010/main" val="2594145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4E696-67D8-7DE9-29CB-B4EE2723CF35}"/>
              </a:ext>
            </a:extLst>
          </p:cNvPr>
          <p:cNvSpPr>
            <a:spLocks noGrp="1"/>
          </p:cNvSpPr>
          <p:nvPr>
            <p:ph type="title"/>
          </p:nvPr>
        </p:nvSpPr>
        <p:spPr>
          <a:xfrm>
            <a:off x="989400" y="395289"/>
            <a:ext cx="10213200" cy="1112836"/>
          </a:xfrm>
        </p:spPr>
        <p:txBody>
          <a:bodyPr anchor="b">
            <a:normAutofit/>
          </a:bodyPr>
          <a:lstStyle/>
          <a:p>
            <a:r>
              <a:rPr lang="en-US" dirty="0"/>
              <a:t>Development of Rates from Costs and Billing Determinants</a:t>
            </a:r>
          </a:p>
        </p:txBody>
      </p:sp>
      <p:sp>
        <p:nvSpPr>
          <p:cNvPr id="9" name="Footer Placeholder 3">
            <a:extLst>
              <a:ext uri="{FF2B5EF4-FFF2-40B4-BE49-F238E27FC236}">
                <a16:creationId xmlns:a16="http://schemas.microsoft.com/office/drawing/2014/main" id="{5F7F3F64-8BE8-5336-89F5-04C49BB4D800}"/>
              </a:ext>
            </a:extLst>
          </p:cNvPr>
          <p:cNvSpPr>
            <a:spLocks noGrp="1"/>
          </p:cNvSpPr>
          <p:nvPr>
            <p:ph type="ftr" sz="quarter" idx="11"/>
          </p:nvPr>
        </p:nvSpPr>
        <p:spPr>
          <a:xfrm>
            <a:off x="2754312" y="6357600"/>
            <a:ext cx="6683376" cy="460800"/>
          </a:xfrm>
        </p:spPr>
        <p:txBody>
          <a:bodyPr/>
          <a:lstStyle/>
          <a:p>
            <a:pPr>
              <a:spcAft>
                <a:spcPts val="600"/>
              </a:spcAft>
            </a:pPr>
            <a:r>
              <a:rPr lang="en-US" dirty="0"/>
              <a:t>Ratemaking under cost-of-service regulation</a:t>
            </a:r>
          </a:p>
        </p:txBody>
      </p:sp>
      <p:sp>
        <p:nvSpPr>
          <p:cNvPr id="11" name="Slide Number Placeholder 4">
            <a:extLst>
              <a:ext uri="{FF2B5EF4-FFF2-40B4-BE49-F238E27FC236}">
                <a16:creationId xmlns:a16="http://schemas.microsoft.com/office/drawing/2014/main" id="{59F84DF5-390B-BD80-AF94-C70FDBB7DA7E}"/>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12</a:t>
            </a:fld>
            <a:endParaRPr lang="en-US"/>
          </a:p>
        </p:txBody>
      </p:sp>
      <p:graphicFrame>
        <p:nvGraphicFramePr>
          <p:cNvPr id="5" name="Content Placeholder 2">
            <a:extLst>
              <a:ext uri="{FF2B5EF4-FFF2-40B4-BE49-F238E27FC236}">
                <a16:creationId xmlns:a16="http://schemas.microsoft.com/office/drawing/2014/main" id="{1FBE762F-29E9-76D6-99BC-DE804924801E}"/>
              </a:ext>
            </a:extLst>
          </p:cNvPr>
          <p:cNvGraphicFramePr>
            <a:graphicFrameLocks noGrp="1"/>
          </p:cNvGraphicFramePr>
          <p:nvPr>
            <p:ph idx="1"/>
            <p:extLst>
              <p:ext uri="{D42A27DB-BD31-4B8C-83A1-F6EECF244321}">
                <p14:modId xmlns:p14="http://schemas.microsoft.com/office/powerpoint/2010/main" val="582016311"/>
              </p:ext>
            </p:extLst>
          </p:nvPr>
        </p:nvGraphicFramePr>
        <p:xfrm>
          <a:off x="838200" y="183959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F164463-BB79-2F78-DD6F-C01DF83369E0}"/>
              </a:ext>
            </a:extLst>
          </p:cNvPr>
          <p:cNvSpPr txBox="1"/>
          <p:nvPr/>
        </p:nvSpPr>
        <p:spPr>
          <a:xfrm>
            <a:off x="1330036" y="6059055"/>
            <a:ext cx="7420878" cy="276999"/>
          </a:xfrm>
          <a:prstGeom prst="rect">
            <a:avLst/>
          </a:prstGeom>
          <a:noFill/>
        </p:spPr>
        <p:txBody>
          <a:bodyPr wrap="none" rtlCol="0">
            <a:spAutoFit/>
          </a:bodyPr>
          <a:lstStyle/>
          <a:p>
            <a:r>
              <a:rPr lang="en-US" sz="1200" dirty="0">
                <a:solidFill>
                  <a:schemeClr val="accent5">
                    <a:lumMod val="75000"/>
                  </a:schemeClr>
                </a:solidFill>
              </a:rPr>
              <a:t>Reference:  Ken Costello, Future Test Years: Challenges Posed for State Utility Commissions, NRRI, 2013.</a:t>
            </a:r>
          </a:p>
        </p:txBody>
      </p:sp>
    </p:spTree>
    <p:extLst>
      <p:ext uri="{BB962C8B-B14F-4D97-AF65-F5344CB8AC3E}">
        <p14:creationId xmlns:p14="http://schemas.microsoft.com/office/powerpoint/2010/main" val="290951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E1EF-F618-BA95-A40D-F13D928438C1}"/>
              </a:ext>
            </a:extLst>
          </p:cNvPr>
          <p:cNvSpPr>
            <a:spLocks noGrp="1"/>
          </p:cNvSpPr>
          <p:nvPr>
            <p:ph type="title"/>
          </p:nvPr>
        </p:nvSpPr>
        <p:spPr/>
        <p:txBody>
          <a:bodyPr/>
          <a:lstStyle/>
          <a:p>
            <a:r>
              <a:rPr lang="en-US" dirty="0"/>
              <a:t>Assuming the standard practice involves adjustments to the actual billing determinants in an historical test year. . . .</a:t>
            </a:r>
          </a:p>
        </p:txBody>
      </p:sp>
      <p:sp>
        <p:nvSpPr>
          <p:cNvPr id="3" name="Content Placeholder 2">
            <a:extLst>
              <a:ext uri="{FF2B5EF4-FFF2-40B4-BE49-F238E27FC236}">
                <a16:creationId xmlns:a16="http://schemas.microsoft.com/office/drawing/2014/main" id="{58B6CC26-F8E1-809D-7B6D-51FEB7018FF9}"/>
              </a:ext>
            </a:extLst>
          </p:cNvPr>
          <p:cNvSpPr>
            <a:spLocks noGrp="1"/>
          </p:cNvSpPr>
          <p:nvPr>
            <p:ph idx="1"/>
          </p:nvPr>
        </p:nvSpPr>
        <p:spPr/>
        <p:txBody>
          <a:bodyPr>
            <a:normAutofit fontScale="92500" lnSpcReduction="10000"/>
          </a:bodyPr>
          <a:lstStyle/>
          <a:p>
            <a:r>
              <a:rPr lang="en-US" dirty="0"/>
              <a:t>Adjust kWh sales to remove the effects of abnormal weather using a regression model.</a:t>
            </a:r>
          </a:p>
          <a:p>
            <a:r>
              <a:rPr lang="en-US" dirty="0"/>
              <a:t>Adjust customer counts for customer growth (or decline).</a:t>
            </a:r>
          </a:p>
          <a:p>
            <a:r>
              <a:rPr lang="en-US" dirty="0"/>
              <a:t>Specific adjustments to reflect changes in large industrial energy consumers (e.g., the expansion or closure of a manufacturing plant, a new large industrial energy consumer, etc.).</a:t>
            </a:r>
          </a:p>
          <a:p>
            <a:r>
              <a:rPr lang="en-US" dirty="0"/>
              <a:t>Adjust for the price elasticity of demand – i.e., how the proposed rate change might impact sales to consumers.  (This is not commonly accepted, but was allowed in Texas in the early 1980s.) </a:t>
            </a:r>
          </a:p>
        </p:txBody>
      </p:sp>
      <p:sp>
        <p:nvSpPr>
          <p:cNvPr id="4" name="Footer Placeholder 3">
            <a:extLst>
              <a:ext uri="{FF2B5EF4-FFF2-40B4-BE49-F238E27FC236}">
                <a16:creationId xmlns:a16="http://schemas.microsoft.com/office/drawing/2014/main" id="{9FD45E8D-998F-2089-7EB2-E347BB2FDD54}"/>
              </a:ext>
            </a:extLst>
          </p:cNvPr>
          <p:cNvSpPr>
            <a:spLocks noGrp="1"/>
          </p:cNvSpPr>
          <p:nvPr>
            <p:ph type="ftr" sz="quarter" idx="11"/>
          </p:nvPr>
        </p:nvSpPr>
        <p:spPr/>
        <p:txBody>
          <a:bodyPr/>
          <a:lstStyle/>
          <a:p>
            <a:pPr>
              <a:spcAft>
                <a:spcPts val="600"/>
              </a:spcAft>
            </a:pPr>
            <a:r>
              <a:rPr lang="en-US" dirty="0"/>
              <a:t>Ratemaking under cost-of-service regulation</a:t>
            </a:r>
          </a:p>
        </p:txBody>
      </p:sp>
      <p:sp>
        <p:nvSpPr>
          <p:cNvPr id="5" name="Slide Number Placeholder 4">
            <a:extLst>
              <a:ext uri="{FF2B5EF4-FFF2-40B4-BE49-F238E27FC236}">
                <a16:creationId xmlns:a16="http://schemas.microsoft.com/office/drawing/2014/main" id="{45821AD9-1E35-54FB-F90A-27DD1ACE0344}"/>
              </a:ext>
            </a:extLst>
          </p:cNvPr>
          <p:cNvSpPr>
            <a:spLocks noGrp="1"/>
          </p:cNvSpPr>
          <p:nvPr>
            <p:ph type="sldNum" sz="quarter" idx="12"/>
          </p:nvPr>
        </p:nvSpPr>
        <p:spPr/>
        <p:txBody>
          <a:bodyPr/>
          <a:lstStyle/>
          <a:p>
            <a:fld id="{FF2BD96E-3838-45D2-9031-D3AF67C920A5}" type="slidenum">
              <a:rPr lang="en-US" smtClean="0"/>
              <a:t>13</a:t>
            </a:fld>
            <a:endParaRPr lang="en-US" dirty="0"/>
          </a:p>
        </p:txBody>
      </p:sp>
    </p:spTree>
    <p:extLst>
      <p:ext uri="{BB962C8B-B14F-4D97-AF65-F5344CB8AC3E}">
        <p14:creationId xmlns:p14="http://schemas.microsoft.com/office/powerpoint/2010/main" val="1994822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3590-B1D5-FBC3-D71B-DC314F3C291F}"/>
              </a:ext>
            </a:extLst>
          </p:cNvPr>
          <p:cNvSpPr>
            <a:spLocks noGrp="1"/>
          </p:cNvSpPr>
          <p:nvPr>
            <p:ph type="title"/>
          </p:nvPr>
        </p:nvSpPr>
        <p:spPr>
          <a:xfrm>
            <a:off x="989400" y="395289"/>
            <a:ext cx="10213200" cy="1112836"/>
          </a:xfrm>
        </p:spPr>
        <p:txBody>
          <a:bodyPr anchor="b">
            <a:normAutofit/>
          </a:bodyPr>
          <a:lstStyle/>
          <a:p>
            <a:r>
              <a:rPr lang="en-US" dirty="0"/>
              <a:t>The Mechanics</a:t>
            </a:r>
          </a:p>
        </p:txBody>
      </p:sp>
      <p:sp>
        <p:nvSpPr>
          <p:cNvPr id="4" name="Footer Placeholder 3">
            <a:extLst>
              <a:ext uri="{FF2B5EF4-FFF2-40B4-BE49-F238E27FC236}">
                <a16:creationId xmlns:a16="http://schemas.microsoft.com/office/drawing/2014/main" id="{66ED05AC-6BAD-D1D5-EA16-8B30A5955BBD}"/>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Ratemaking under cost-of-service regulation</a:t>
            </a:r>
          </a:p>
        </p:txBody>
      </p:sp>
      <p:sp>
        <p:nvSpPr>
          <p:cNvPr id="5" name="Slide Number Placeholder 4">
            <a:extLst>
              <a:ext uri="{FF2B5EF4-FFF2-40B4-BE49-F238E27FC236}">
                <a16:creationId xmlns:a16="http://schemas.microsoft.com/office/drawing/2014/main" id="{BB9D4BC4-71F5-89B9-A234-F0B86768BF06}"/>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FF2BD96E-3838-45D2-9031-D3AF67C920A5}" type="slidenum">
              <a:rPr lang="en-US" smtClean="0"/>
              <a:pPr>
                <a:spcAft>
                  <a:spcPts val="600"/>
                </a:spcAft>
              </a:pPr>
              <a:t>14</a:t>
            </a:fld>
            <a:endParaRPr lang="en-US"/>
          </a:p>
        </p:txBody>
      </p:sp>
      <p:graphicFrame>
        <p:nvGraphicFramePr>
          <p:cNvPr id="7" name="Content Placeholder 2">
            <a:extLst>
              <a:ext uri="{FF2B5EF4-FFF2-40B4-BE49-F238E27FC236}">
                <a16:creationId xmlns:a16="http://schemas.microsoft.com/office/drawing/2014/main" id="{A5D6B85E-43E1-427A-002A-C0038B0B8035}"/>
              </a:ext>
            </a:extLst>
          </p:cNvPr>
          <p:cNvGraphicFramePr>
            <a:graphicFrameLocks noGrp="1"/>
          </p:cNvGraphicFramePr>
          <p:nvPr>
            <p:ph idx="1"/>
            <p:extLst>
              <p:ext uri="{D42A27DB-BD31-4B8C-83A1-F6EECF244321}">
                <p14:modId xmlns:p14="http://schemas.microsoft.com/office/powerpoint/2010/main" val="1243700520"/>
              </p:ext>
            </p:extLst>
          </p:nvPr>
        </p:nvGraphicFramePr>
        <p:xfrm>
          <a:off x="989400" y="1685925"/>
          <a:ext cx="10213200" cy="4040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5139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B027B261-3B7A-62F3-3389-55C230BF3C62}"/>
              </a:ext>
            </a:extLst>
          </p:cNvPr>
          <p:cNvSpPr>
            <a:spLocks noGrp="1"/>
          </p:cNvSpPr>
          <p:nvPr>
            <p:ph type="ftr" sz="quarter" idx="11"/>
          </p:nvPr>
        </p:nvSpPr>
        <p:spPr>
          <a:xfrm>
            <a:off x="2754312" y="6357600"/>
            <a:ext cx="6683376" cy="460800"/>
          </a:xfrm>
        </p:spPr>
        <p:txBody>
          <a:bodyPr/>
          <a:lstStyle/>
          <a:p>
            <a:pPr>
              <a:spcAft>
                <a:spcPts val="600"/>
              </a:spcAft>
            </a:pPr>
            <a:r>
              <a:rPr lang="en-US" dirty="0"/>
              <a:t>Ratemaking under cost-of-service regulation</a:t>
            </a:r>
          </a:p>
        </p:txBody>
      </p:sp>
      <p:sp>
        <p:nvSpPr>
          <p:cNvPr id="11" name="Slide Number Placeholder 4">
            <a:extLst>
              <a:ext uri="{FF2B5EF4-FFF2-40B4-BE49-F238E27FC236}">
                <a16:creationId xmlns:a16="http://schemas.microsoft.com/office/drawing/2014/main" id="{85B78CE1-1AFB-380D-62AA-0749E0409317}"/>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15</a:t>
            </a:fld>
            <a:endParaRPr lang="en-US"/>
          </a:p>
        </p:txBody>
      </p:sp>
      <p:graphicFrame>
        <p:nvGraphicFramePr>
          <p:cNvPr id="5" name="Content Placeholder 2">
            <a:extLst>
              <a:ext uri="{FF2B5EF4-FFF2-40B4-BE49-F238E27FC236}">
                <a16:creationId xmlns:a16="http://schemas.microsoft.com/office/drawing/2014/main" id="{87362F47-2CCD-4C70-E015-ACDE57CC2408}"/>
              </a:ext>
            </a:extLst>
          </p:cNvPr>
          <p:cNvGraphicFramePr>
            <a:graphicFrameLocks noGrp="1"/>
          </p:cNvGraphicFramePr>
          <p:nvPr>
            <p:ph idx="1"/>
            <p:extLst>
              <p:ext uri="{D42A27DB-BD31-4B8C-83A1-F6EECF244321}">
                <p14:modId xmlns:p14="http://schemas.microsoft.com/office/powerpoint/2010/main" val="1911150729"/>
              </p:ext>
            </p:extLst>
          </p:nvPr>
        </p:nvGraphicFramePr>
        <p:xfrm>
          <a:off x="838200" y="1008470"/>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50C7AF9C-42E1-DE26-D2A4-B4D30F8B9AAD}"/>
              </a:ext>
            </a:extLst>
          </p:cNvPr>
          <p:cNvSpPr/>
          <p:nvPr/>
        </p:nvSpPr>
        <p:spPr>
          <a:xfrm>
            <a:off x="3692115" y="4521793"/>
            <a:ext cx="4505585" cy="1673064"/>
          </a:xfrm>
          <a:prstGeom prst="roundRect">
            <a:avLst>
              <a:gd name="adj" fmla="val 10000"/>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pPr lvl="0"/>
            <a:r>
              <a:rPr lang="en-US" dirty="0"/>
              <a:t>But we also need to consider metering capabilities.  We can’t recover residential demand-related costs via a demand charge if the utility uses older metering systems.</a:t>
            </a:r>
          </a:p>
        </p:txBody>
      </p:sp>
    </p:spTree>
    <p:extLst>
      <p:ext uri="{BB962C8B-B14F-4D97-AF65-F5344CB8AC3E}">
        <p14:creationId xmlns:p14="http://schemas.microsoft.com/office/powerpoint/2010/main" val="1336626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DE24-A060-FBA1-CA93-E7A2F3339A9C}"/>
              </a:ext>
            </a:extLst>
          </p:cNvPr>
          <p:cNvSpPr>
            <a:spLocks noGrp="1"/>
          </p:cNvSpPr>
          <p:nvPr>
            <p:ph type="title"/>
          </p:nvPr>
        </p:nvSpPr>
        <p:spPr/>
        <p:txBody>
          <a:bodyPr/>
          <a:lstStyle/>
          <a:p>
            <a:r>
              <a:rPr lang="en-US" dirty="0"/>
              <a:t>But What if Cost </a:t>
            </a:r>
            <a:r>
              <a:rPr lang="en-US" dirty="0">
                <a:solidFill>
                  <a:srgbClr val="7030A0"/>
                </a:solidFill>
              </a:rPr>
              <a:t>Causation</a:t>
            </a:r>
            <a:r>
              <a:rPr lang="en-US" dirty="0"/>
              <a:t> is not “clear-cut”?</a:t>
            </a:r>
          </a:p>
        </p:txBody>
      </p:sp>
      <p:sp>
        <p:nvSpPr>
          <p:cNvPr id="3" name="Content Placeholder 2">
            <a:extLst>
              <a:ext uri="{FF2B5EF4-FFF2-40B4-BE49-F238E27FC236}">
                <a16:creationId xmlns:a16="http://schemas.microsoft.com/office/drawing/2014/main" id="{DE0DE456-ED24-150A-AF4E-C23503FFDD58}"/>
              </a:ext>
            </a:extLst>
          </p:cNvPr>
          <p:cNvSpPr>
            <a:spLocks noGrp="1"/>
          </p:cNvSpPr>
          <p:nvPr>
            <p:ph idx="1"/>
          </p:nvPr>
        </p:nvSpPr>
        <p:spPr>
          <a:xfrm>
            <a:off x="838200" y="1833416"/>
            <a:ext cx="10515600" cy="4154488"/>
          </a:xfrm>
        </p:spPr>
        <p:txBody>
          <a:bodyPr/>
          <a:lstStyle/>
          <a:p>
            <a:pPr>
              <a:buFont typeface="Wingdings" panose="05000000000000000000" pitchFamily="2" charset="2"/>
              <a:buChar char="q"/>
            </a:pPr>
            <a:r>
              <a:rPr lang="en-US" dirty="0"/>
              <a:t>In Texas for many years, it was generally accepted that transmission costs were incurred to meet total system demand.</a:t>
            </a:r>
          </a:p>
          <a:p>
            <a:pPr>
              <a:buFont typeface="Wingdings" panose="05000000000000000000" pitchFamily="2" charset="2"/>
              <a:buChar char="q"/>
            </a:pPr>
            <a:r>
              <a:rPr lang="en-US" dirty="0"/>
              <a:t>But, in recent years, this has been challenged.</a:t>
            </a:r>
          </a:p>
          <a:p>
            <a:pPr marL="702900" lvl="1" indent="-342900">
              <a:buFont typeface="Wingdings" panose="05000000000000000000" pitchFamily="2" charset="2"/>
              <a:buChar char="§"/>
            </a:pPr>
            <a:r>
              <a:rPr lang="en-US" i="0" dirty="0"/>
              <a:t>A lot of transmission investment has gone into accommodating the energy from wind power projects in West Texas.</a:t>
            </a:r>
          </a:p>
          <a:p>
            <a:pPr marL="702900" lvl="1" indent="-342900">
              <a:buFont typeface="Wingdings" panose="05000000000000000000" pitchFamily="2" charset="2"/>
              <a:buChar char="§"/>
            </a:pPr>
            <a:r>
              <a:rPr lang="en-US" i="0" dirty="0"/>
              <a:t>We invest in transmission after hurricanes hit the Gulf Coast.</a:t>
            </a:r>
          </a:p>
          <a:p>
            <a:pPr marL="702900" lvl="1" indent="-342900">
              <a:buFont typeface="Wingdings" panose="05000000000000000000" pitchFamily="2" charset="2"/>
              <a:buChar char="§"/>
            </a:pPr>
            <a:r>
              <a:rPr lang="en-US" i="0" dirty="0"/>
              <a:t>Transmission investments are made to help electrify oil and gas pumping and pipelines.</a:t>
            </a:r>
          </a:p>
          <a:p>
            <a:pPr marL="0" indent="0">
              <a:buNone/>
            </a:pPr>
            <a:endParaRPr lang="en-US" dirty="0"/>
          </a:p>
        </p:txBody>
      </p:sp>
      <p:sp>
        <p:nvSpPr>
          <p:cNvPr id="4" name="Footer Placeholder 3">
            <a:extLst>
              <a:ext uri="{FF2B5EF4-FFF2-40B4-BE49-F238E27FC236}">
                <a16:creationId xmlns:a16="http://schemas.microsoft.com/office/drawing/2014/main" id="{6719122E-D6FF-A9D2-5064-C71F0BDB28F8}"/>
              </a:ext>
            </a:extLst>
          </p:cNvPr>
          <p:cNvSpPr>
            <a:spLocks noGrp="1"/>
          </p:cNvSpPr>
          <p:nvPr>
            <p:ph type="ftr" sz="quarter" idx="11"/>
          </p:nvPr>
        </p:nvSpPr>
        <p:spPr/>
        <p:txBody>
          <a:bodyPr/>
          <a:lstStyle/>
          <a:p>
            <a:pPr>
              <a:spcAft>
                <a:spcPts val="600"/>
              </a:spcAft>
            </a:pPr>
            <a:r>
              <a:rPr lang="en-US" dirty="0"/>
              <a:t>Ratemaking under cost-of-service regulation</a:t>
            </a:r>
          </a:p>
        </p:txBody>
      </p:sp>
      <p:sp>
        <p:nvSpPr>
          <p:cNvPr id="5" name="Slide Number Placeholder 4">
            <a:extLst>
              <a:ext uri="{FF2B5EF4-FFF2-40B4-BE49-F238E27FC236}">
                <a16:creationId xmlns:a16="http://schemas.microsoft.com/office/drawing/2014/main" id="{D77D3888-2A90-1247-081E-25D1F74D2424}"/>
              </a:ext>
            </a:extLst>
          </p:cNvPr>
          <p:cNvSpPr>
            <a:spLocks noGrp="1"/>
          </p:cNvSpPr>
          <p:nvPr>
            <p:ph type="sldNum" sz="quarter" idx="12"/>
          </p:nvPr>
        </p:nvSpPr>
        <p:spPr/>
        <p:txBody>
          <a:bodyPr/>
          <a:lstStyle/>
          <a:p>
            <a:fld id="{FF2BD96E-3838-45D2-9031-D3AF67C920A5}" type="slidenum">
              <a:rPr lang="en-US" smtClean="0"/>
              <a:t>16</a:t>
            </a:fld>
            <a:endParaRPr lang="en-US" dirty="0"/>
          </a:p>
        </p:txBody>
      </p:sp>
    </p:spTree>
    <p:extLst>
      <p:ext uri="{BB962C8B-B14F-4D97-AF65-F5344CB8AC3E}">
        <p14:creationId xmlns:p14="http://schemas.microsoft.com/office/powerpoint/2010/main" val="973460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CF1F9-2621-3F83-91D3-684D5DB61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0DB9BA-0FB1-475A-5EE0-76219ED1B6D8}"/>
              </a:ext>
            </a:extLst>
          </p:cNvPr>
          <p:cNvSpPr>
            <a:spLocks noGrp="1"/>
          </p:cNvSpPr>
          <p:nvPr>
            <p:ph type="title"/>
          </p:nvPr>
        </p:nvSpPr>
        <p:spPr/>
        <p:txBody>
          <a:bodyPr/>
          <a:lstStyle/>
          <a:p>
            <a:r>
              <a:rPr lang="en-US" dirty="0"/>
              <a:t>What if Cost </a:t>
            </a:r>
            <a:r>
              <a:rPr lang="en-US" dirty="0">
                <a:solidFill>
                  <a:srgbClr val="7030A0"/>
                </a:solidFill>
              </a:rPr>
              <a:t>Classification</a:t>
            </a:r>
            <a:r>
              <a:rPr lang="en-US" dirty="0"/>
              <a:t> is not “clear-cut”?</a:t>
            </a:r>
          </a:p>
        </p:txBody>
      </p:sp>
      <p:sp>
        <p:nvSpPr>
          <p:cNvPr id="3" name="Content Placeholder 2">
            <a:extLst>
              <a:ext uri="{FF2B5EF4-FFF2-40B4-BE49-F238E27FC236}">
                <a16:creationId xmlns:a16="http://schemas.microsoft.com/office/drawing/2014/main" id="{A47CED03-5DA6-DDEC-E50C-CE67D5B4BBD2}"/>
              </a:ext>
            </a:extLst>
          </p:cNvPr>
          <p:cNvSpPr>
            <a:spLocks noGrp="1"/>
          </p:cNvSpPr>
          <p:nvPr>
            <p:ph idx="1"/>
          </p:nvPr>
        </p:nvSpPr>
        <p:spPr>
          <a:xfrm>
            <a:off x="838200" y="1833416"/>
            <a:ext cx="10515600" cy="4154488"/>
          </a:xfrm>
        </p:spPr>
        <p:txBody>
          <a:bodyPr/>
          <a:lstStyle/>
          <a:p>
            <a:pPr>
              <a:buFont typeface="Wingdings" panose="05000000000000000000" pitchFamily="2" charset="2"/>
              <a:buChar char="q"/>
            </a:pPr>
            <a:r>
              <a:rPr lang="en-US" dirty="0"/>
              <a:t>Was that power plant built to provide energy or provide reliability during peak periods?</a:t>
            </a:r>
          </a:p>
          <a:p>
            <a:pPr>
              <a:buFont typeface="Wingdings" panose="05000000000000000000" pitchFamily="2" charset="2"/>
              <a:buChar char="q"/>
            </a:pPr>
            <a:r>
              <a:rPr lang="en-US" dirty="0"/>
              <a:t>Are maintenance expenses fixed (demand-related) or variable (energy-related)?</a:t>
            </a:r>
          </a:p>
          <a:p>
            <a:pPr>
              <a:buFont typeface="Wingdings" panose="05000000000000000000" pitchFamily="2" charset="2"/>
              <a:buChar char="q"/>
            </a:pPr>
            <a:r>
              <a:rPr lang="en-US" dirty="0"/>
              <a:t>What should we do about administrative overhead?</a:t>
            </a:r>
          </a:p>
          <a:p>
            <a:pPr>
              <a:buFont typeface="Wingdings" panose="05000000000000000000" pitchFamily="2" charset="2"/>
              <a:buChar char="q"/>
            </a:pPr>
            <a:r>
              <a:rPr lang="en-US" i="0" dirty="0"/>
              <a:t>What is that battery energy storage system going to be used for?</a:t>
            </a:r>
          </a:p>
          <a:p>
            <a:pPr>
              <a:buFont typeface="Wingdings" panose="05000000000000000000" pitchFamily="2" charset="2"/>
              <a:buChar char="q"/>
            </a:pPr>
            <a:endParaRPr lang="en-US" i="0" dirty="0"/>
          </a:p>
          <a:p>
            <a:pPr marL="0" indent="0">
              <a:buNone/>
            </a:pPr>
            <a:endParaRPr lang="en-US" dirty="0"/>
          </a:p>
        </p:txBody>
      </p:sp>
      <p:sp>
        <p:nvSpPr>
          <p:cNvPr id="4" name="Footer Placeholder 3">
            <a:extLst>
              <a:ext uri="{FF2B5EF4-FFF2-40B4-BE49-F238E27FC236}">
                <a16:creationId xmlns:a16="http://schemas.microsoft.com/office/drawing/2014/main" id="{DAC25B46-6D3C-DE48-B195-5B0C49515990}"/>
              </a:ext>
            </a:extLst>
          </p:cNvPr>
          <p:cNvSpPr>
            <a:spLocks noGrp="1"/>
          </p:cNvSpPr>
          <p:nvPr>
            <p:ph type="ftr" sz="quarter" idx="11"/>
          </p:nvPr>
        </p:nvSpPr>
        <p:spPr/>
        <p:txBody>
          <a:bodyPr/>
          <a:lstStyle/>
          <a:p>
            <a:pPr>
              <a:spcAft>
                <a:spcPts val="600"/>
              </a:spcAft>
            </a:pPr>
            <a:r>
              <a:rPr lang="en-US" dirty="0"/>
              <a:t>Ratemaking under cost-of-service regulation</a:t>
            </a:r>
          </a:p>
        </p:txBody>
      </p:sp>
      <p:sp>
        <p:nvSpPr>
          <p:cNvPr id="5" name="Slide Number Placeholder 4">
            <a:extLst>
              <a:ext uri="{FF2B5EF4-FFF2-40B4-BE49-F238E27FC236}">
                <a16:creationId xmlns:a16="http://schemas.microsoft.com/office/drawing/2014/main" id="{E4A52CFE-5233-58C2-6EE9-71D18FABAC0A}"/>
              </a:ext>
            </a:extLst>
          </p:cNvPr>
          <p:cNvSpPr>
            <a:spLocks noGrp="1"/>
          </p:cNvSpPr>
          <p:nvPr>
            <p:ph type="sldNum" sz="quarter" idx="12"/>
          </p:nvPr>
        </p:nvSpPr>
        <p:spPr/>
        <p:txBody>
          <a:bodyPr/>
          <a:lstStyle/>
          <a:p>
            <a:fld id="{FF2BD96E-3838-45D2-9031-D3AF67C920A5}" type="slidenum">
              <a:rPr lang="en-US" smtClean="0"/>
              <a:t>17</a:t>
            </a:fld>
            <a:endParaRPr lang="en-US" dirty="0"/>
          </a:p>
        </p:txBody>
      </p:sp>
    </p:spTree>
    <p:extLst>
      <p:ext uri="{BB962C8B-B14F-4D97-AF65-F5344CB8AC3E}">
        <p14:creationId xmlns:p14="http://schemas.microsoft.com/office/powerpoint/2010/main" val="78955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72AF0-62A3-0A1D-0B2D-20BD3C20F65D}"/>
              </a:ext>
            </a:extLst>
          </p:cNvPr>
          <p:cNvSpPr>
            <a:spLocks noGrp="1"/>
          </p:cNvSpPr>
          <p:nvPr>
            <p:ph type="title"/>
          </p:nvPr>
        </p:nvSpPr>
        <p:spPr/>
        <p:txBody>
          <a:bodyPr/>
          <a:lstStyle/>
          <a:p>
            <a:r>
              <a:rPr lang="en-US" dirty="0"/>
              <a:t>Should we “Direct Assign” costs?  Or “Socialize” costs?</a:t>
            </a:r>
          </a:p>
        </p:txBody>
      </p:sp>
      <p:sp>
        <p:nvSpPr>
          <p:cNvPr id="3" name="Content Placeholder 2">
            <a:extLst>
              <a:ext uri="{FF2B5EF4-FFF2-40B4-BE49-F238E27FC236}">
                <a16:creationId xmlns:a16="http://schemas.microsoft.com/office/drawing/2014/main" id="{0C323FC5-89FF-9A33-C8A4-23BDB43255A8}"/>
              </a:ext>
            </a:extLst>
          </p:cNvPr>
          <p:cNvSpPr>
            <a:spLocks noGrp="1"/>
          </p:cNvSpPr>
          <p:nvPr>
            <p:ph idx="1"/>
          </p:nvPr>
        </p:nvSpPr>
        <p:spPr/>
        <p:txBody>
          <a:bodyPr/>
          <a:lstStyle/>
          <a:p>
            <a:r>
              <a:rPr lang="en-US" dirty="0"/>
              <a:t>Was the investment made for the benefit of a single customer?  If so, should we design a rate for a particular customer?</a:t>
            </a:r>
          </a:p>
          <a:p>
            <a:r>
              <a:rPr lang="en-US" dirty="0"/>
              <a:t>Does the investment benefit all customers?  If so, should everyone contribute to cost recovery?</a:t>
            </a:r>
          </a:p>
          <a:p>
            <a:r>
              <a:rPr lang="en-US" dirty="0"/>
              <a:t>Does the investment benefit a certain type of customer?</a:t>
            </a:r>
          </a:p>
          <a:p>
            <a:r>
              <a:rPr lang="en-US" dirty="0"/>
              <a:t>Was the investment to improve reliability in a specific geographic area?</a:t>
            </a:r>
          </a:p>
        </p:txBody>
      </p:sp>
      <p:sp>
        <p:nvSpPr>
          <p:cNvPr id="4" name="Footer Placeholder 3">
            <a:extLst>
              <a:ext uri="{FF2B5EF4-FFF2-40B4-BE49-F238E27FC236}">
                <a16:creationId xmlns:a16="http://schemas.microsoft.com/office/drawing/2014/main" id="{F340A636-9D6B-E7D5-C83C-4D196559BB14}"/>
              </a:ext>
            </a:extLst>
          </p:cNvPr>
          <p:cNvSpPr>
            <a:spLocks noGrp="1"/>
          </p:cNvSpPr>
          <p:nvPr>
            <p:ph type="ftr" sz="quarter" idx="11"/>
          </p:nvPr>
        </p:nvSpPr>
        <p:spPr/>
        <p:txBody>
          <a:bodyPr/>
          <a:lstStyle/>
          <a:p>
            <a:pPr>
              <a:spcAft>
                <a:spcPts val="600"/>
              </a:spcAft>
            </a:pPr>
            <a:r>
              <a:rPr lang="en-US" dirty="0"/>
              <a:t>Ratemaking under cost-of-service regulation</a:t>
            </a:r>
          </a:p>
        </p:txBody>
      </p:sp>
      <p:sp>
        <p:nvSpPr>
          <p:cNvPr id="5" name="Slide Number Placeholder 4">
            <a:extLst>
              <a:ext uri="{FF2B5EF4-FFF2-40B4-BE49-F238E27FC236}">
                <a16:creationId xmlns:a16="http://schemas.microsoft.com/office/drawing/2014/main" id="{1D0785F6-1A47-80FF-C8EF-44403B6D9E77}"/>
              </a:ext>
            </a:extLst>
          </p:cNvPr>
          <p:cNvSpPr>
            <a:spLocks noGrp="1"/>
          </p:cNvSpPr>
          <p:nvPr>
            <p:ph type="sldNum" sz="quarter" idx="12"/>
          </p:nvPr>
        </p:nvSpPr>
        <p:spPr/>
        <p:txBody>
          <a:bodyPr/>
          <a:lstStyle/>
          <a:p>
            <a:fld id="{FF2BD96E-3838-45D2-9031-D3AF67C920A5}" type="slidenum">
              <a:rPr lang="en-US" smtClean="0"/>
              <a:t>18</a:t>
            </a:fld>
            <a:endParaRPr lang="en-US" dirty="0"/>
          </a:p>
        </p:txBody>
      </p:sp>
    </p:spTree>
    <p:extLst>
      <p:ext uri="{BB962C8B-B14F-4D97-AF65-F5344CB8AC3E}">
        <p14:creationId xmlns:p14="http://schemas.microsoft.com/office/powerpoint/2010/main" val="3671298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989400" y="395289"/>
            <a:ext cx="10213200" cy="1112836"/>
          </a:xfrm>
        </p:spPr>
        <p:txBody>
          <a:bodyPr anchor="b">
            <a:normAutofit/>
          </a:bodyPr>
          <a:lstStyle/>
          <a:p>
            <a:r>
              <a:rPr lang="en-US" dirty="0"/>
              <a:t>Rate Adjustments</a:t>
            </a:r>
          </a:p>
        </p:txBody>
      </p:sp>
      <p:sp>
        <p:nvSpPr>
          <p:cNvPr id="2" name="Footer Placeholder 6">
            <a:extLst>
              <a:ext uri="{FF2B5EF4-FFF2-40B4-BE49-F238E27FC236}">
                <a16:creationId xmlns:a16="http://schemas.microsoft.com/office/drawing/2014/main" id="{BBC5F5DC-EC40-37C0-ECD9-01165A46FE73}"/>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Ratemaking under cost-of-service regulation</a:t>
            </a:r>
          </a:p>
        </p:txBody>
      </p:sp>
      <p:sp>
        <p:nvSpPr>
          <p:cNvPr id="9" name="Slide Number Placeholder 6"/>
          <p:cNvSpPr>
            <a:spLocks noGrp="1"/>
          </p:cNvSpPr>
          <p:nvPr>
            <p:ph type="sldNum" sz="quarter" idx="12"/>
          </p:nvPr>
        </p:nvSpPr>
        <p:spPr>
          <a:xfrm>
            <a:off x="9982800" y="6357600"/>
            <a:ext cx="1760150" cy="460800"/>
          </a:xfrm>
        </p:spPr>
        <p:txBody>
          <a:bodyPr anchor="ctr">
            <a:normAutofit/>
          </a:bodyPr>
          <a:lstStyle/>
          <a:p>
            <a:pPr>
              <a:spcAft>
                <a:spcPts val="600"/>
              </a:spcAft>
            </a:pPr>
            <a:fld id="{92597E22-DE07-4A6A-A4E4-30B6DEB1A696}" type="slidenum">
              <a:rPr lang="en-US" altLang="en-US"/>
              <a:pPr>
                <a:spcAft>
                  <a:spcPts val="600"/>
                </a:spcAft>
              </a:pPr>
              <a:t>19</a:t>
            </a:fld>
            <a:endParaRPr lang="en-US" altLang="en-US"/>
          </a:p>
        </p:txBody>
      </p:sp>
      <p:graphicFrame>
        <p:nvGraphicFramePr>
          <p:cNvPr id="103429" name="Rectangle 3">
            <a:extLst>
              <a:ext uri="{FF2B5EF4-FFF2-40B4-BE49-F238E27FC236}">
                <a16:creationId xmlns:a16="http://schemas.microsoft.com/office/drawing/2014/main" id="{C7967EC6-6FEE-47B0-C571-0CE65C3A8360}"/>
              </a:ext>
            </a:extLst>
          </p:cNvPr>
          <p:cNvGraphicFramePr/>
          <p:nvPr>
            <p:extLst>
              <p:ext uri="{D42A27DB-BD31-4B8C-83A1-F6EECF244321}">
                <p14:modId xmlns:p14="http://schemas.microsoft.com/office/powerpoint/2010/main" val="1474073189"/>
              </p:ext>
            </p:extLst>
          </p:nvPr>
        </p:nvGraphicFramePr>
        <p:xfrm>
          <a:off x="989400" y="1685925"/>
          <a:ext cx="5178487" cy="4585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15E4EDD-36C6-FC08-5365-C8E40D85613B}"/>
              </a:ext>
            </a:extLst>
          </p:cNvPr>
          <p:cNvPicPr>
            <a:picLocks noChangeAspect="1"/>
          </p:cNvPicPr>
          <p:nvPr/>
        </p:nvPicPr>
        <p:blipFill>
          <a:blip r:embed="rId8"/>
          <a:stretch>
            <a:fillRect/>
          </a:stretch>
        </p:blipFill>
        <p:spPr>
          <a:xfrm>
            <a:off x="6487516" y="721641"/>
            <a:ext cx="5594254" cy="4812818"/>
          </a:xfrm>
          <a:prstGeom prst="rect">
            <a:avLst/>
          </a:prstGeom>
        </p:spPr>
      </p:pic>
    </p:spTree>
    <p:extLst>
      <p:ext uri="{BB962C8B-B14F-4D97-AF65-F5344CB8AC3E}">
        <p14:creationId xmlns:p14="http://schemas.microsoft.com/office/powerpoint/2010/main" val="1442804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768E7B3-89FE-B78D-DADD-06052BCE513A}"/>
              </a:ext>
            </a:extLst>
          </p:cNvPr>
          <p:cNvSpPr>
            <a:spLocks noGrp="1"/>
          </p:cNvSpPr>
          <p:nvPr>
            <p:ph type="title"/>
          </p:nvPr>
        </p:nvSpPr>
        <p:spPr/>
        <p:txBody>
          <a:bodyPr/>
          <a:lstStyle/>
          <a:p>
            <a:r>
              <a:rPr lang="en-US" dirty="0">
                <a:solidFill>
                  <a:srgbClr val="0070C0"/>
                </a:solidFill>
              </a:rPr>
              <a:t>Who is Jay Z?   </a:t>
            </a:r>
            <a:r>
              <a:rPr lang="en-US" dirty="0">
                <a:solidFill>
                  <a:schemeClr val="accent3">
                    <a:lumMod val="75000"/>
                  </a:schemeClr>
                </a:solidFill>
              </a:rPr>
              <a:t>(The other one)</a:t>
            </a:r>
          </a:p>
        </p:txBody>
      </p:sp>
      <p:sp>
        <p:nvSpPr>
          <p:cNvPr id="8" name="Content Placeholder 7">
            <a:extLst>
              <a:ext uri="{FF2B5EF4-FFF2-40B4-BE49-F238E27FC236}">
                <a16:creationId xmlns:a16="http://schemas.microsoft.com/office/drawing/2014/main" id="{4901AC5C-AFBC-C4DC-E362-0AE693CB11C1}"/>
              </a:ext>
            </a:extLst>
          </p:cNvPr>
          <p:cNvSpPr>
            <a:spLocks noGrp="1"/>
          </p:cNvSpPr>
          <p:nvPr>
            <p:ph idx="1"/>
          </p:nvPr>
        </p:nvSpPr>
        <p:spPr/>
        <p:txBody>
          <a:bodyPr>
            <a:normAutofit fontScale="85000" lnSpcReduction="20000"/>
          </a:bodyPr>
          <a:lstStyle/>
          <a:p>
            <a:r>
              <a:rPr lang="en-US" dirty="0"/>
              <a:t>I started my career in 1983 at the Public Utility Commission of Texas (PUCT), doing adjustments to billing determinants.  Testified on rate design in many rate cases.  Served as the PUCT’s Director of Electric Utility Regulation for four years. </a:t>
            </a:r>
          </a:p>
          <a:p>
            <a:r>
              <a:rPr lang="en-US" dirty="0"/>
              <a:t>I’ve testified at ten different regulatory commissions.  Most of my testimony has been on rate design issues.</a:t>
            </a:r>
          </a:p>
          <a:p>
            <a:r>
              <a:rPr lang="en-US" dirty="0"/>
              <a:t>Since leaving the PUCT, I’ve worked or testified on pricing issues for utilities, large industrial energy consumers, residential energy consumer groups, and cities.</a:t>
            </a:r>
          </a:p>
          <a:p>
            <a:r>
              <a:rPr lang="en-US" dirty="0"/>
              <a:t>I’ve conducted some pricing experiments and have conducted evaluations of pricing programs and experiments.</a:t>
            </a:r>
          </a:p>
          <a:p>
            <a:r>
              <a:rPr lang="en-US" dirty="0"/>
              <a:t>I also teach applied statistics and energy economics at The University of Texas. </a:t>
            </a:r>
          </a:p>
        </p:txBody>
      </p:sp>
      <p:sp>
        <p:nvSpPr>
          <p:cNvPr id="4" name="Footer Placeholder 3">
            <a:extLst>
              <a:ext uri="{FF2B5EF4-FFF2-40B4-BE49-F238E27FC236}">
                <a16:creationId xmlns:a16="http://schemas.microsoft.com/office/drawing/2014/main" id="{F8DFDACB-878B-E4F4-8468-01FDBFD16BCE}"/>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F01EA9EC-F43E-A007-CA66-4D8AE6D7623D}"/>
              </a:ext>
            </a:extLst>
          </p:cNvPr>
          <p:cNvSpPr>
            <a:spLocks noGrp="1"/>
          </p:cNvSpPr>
          <p:nvPr>
            <p:ph type="sldNum" sz="quarter" idx="12"/>
          </p:nvPr>
        </p:nvSpPr>
        <p:spPr/>
        <p:txBody>
          <a:bodyPr/>
          <a:lstStyle/>
          <a:p>
            <a:fld id="{294A09A9-5501-47C1-A89A-A340965A2BE2}" type="slidenum">
              <a:rPr lang="en-US" smtClean="0"/>
              <a:t>2</a:t>
            </a:fld>
            <a:endParaRPr lang="en-US" dirty="0"/>
          </a:p>
        </p:txBody>
      </p:sp>
    </p:spTree>
    <p:extLst>
      <p:ext uri="{BB962C8B-B14F-4D97-AF65-F5344CB8AC3E}">
        <p14:creationId xmlns:p14="http://schemas.microsoft.com/office/powerpoint/2010/main" val="405642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there Policies to Promote Energy Efficiency which Impact Rates?</a:t>
            </a:r>
            <a:endParaRPr lang="en-US" b="1" dirty="0"/>
          </a:p>
        </p:txBody>
      </p:sp>
      <p:pic>
        <p:nvPicPr>
          <p:cNvPr id="5" name="Picture 2">
            <a:extLst>
              <a:ext uri="{FF2B5EF4-FFF2-40B4-BE49-F238E27FC236}">
                <a16:creationId xmlns:a16="http://schemas.microsoft.com/office/drawing/2014/main" id="{F198E174-B06B-3F50-C185-4931272CF75F}"/>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989013" y="1924048"/>
            <a:ext cx="4929187" cy="361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1436C9D4-88AB-CDDB-6B64-BF3547C06D31}"/>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273800" y="1845920"/>
            <a:ext cx="4929188" cy="377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01B033B1-63FE-E8EA-BF31-0106825AC862}"/>
              </a:ext>
            </a:extLst>
          </p:cNvPr>
          <p:cNvSpPr txBox="1"/>
          <p:nvPr/>
        </p:nvSpPr>
        <p:spPr>
          <a:xfrm>
            <a:off x="1941012" y="5618504"/>
            <a:ext cx="3025187" cy="369332"/>
          </a:xfrm>
          <a:prstGeom prst="rect">
            <a:avLst/>
          </a:prstGeom>
          <a:noFill/>
        </p:spPr>
        <p:txBody>
          <a:bodyPr wrap="none" rtlCol="0">
            <a:spAutoFit/>
          </a:bodyPr>
          <a:lstStyle/>
          <a:p>
            <a:r>
              <a:rPr lang="en-US" b="1"/>
              <a:t>Electric Decoupling Plans</a:t>
            </a:r>
            <a:endParaRPr lang="en-US" dirty="0"/>
          </a:p>
        </p:txBody>
      </p:sp>
      <p:sp>
        <p:nvSpPr>
          <p:cNvPr id="8" name="TextBox 7">
            <a:extLst>
              <a:ext uri="{FF2B5EF4-FFF2-40B4-BE49-F238E27FC236}">
                <a16:creationId xmlns:a16="http://schemas.microsoft.com/office/drawing/2014/main" id="{335DB098-85D4-89A4-BBEF-C42A314EECAD}"/>
              </a:ext>
            </a:extLst>
          </p:cNvPr>
          <p:cNvSpPr txBox="1"/>
          <p:nvPr/>
        </p:nvSpPr>
        <p:spPr>
          <a:xfrm>
            <a:off x="6624642" y="5630413"/>
            <a:ext cx="4484946" cy="369332"/>
          </a:xfrm>
          <a:prstGeom prst="rect">
            <a:avLst/>
          </a:prstGeom>
          <a:noFill/>
        </p:spPr>
        <p:txBody>
          <a:bodyPr wrap="none" rtlCol="0">
            <a:spAutoFit/>
          </a:bodyPr>
          <a:lstStyle/>
          <a:p>
            <a:r>
              <a:rPr lang="en-US" b="1" dirty="0"/>
              <a:t>Lost Revenue Adjustment Mechanisms</a:t>
            </a:r>
          </a:p>
        </p:txBody>
      </p:sp>
      <p:sp>
        <p:nvSpPr>
          <p:cNvPr id="9" name="TextBox 8">
            <a:extLst>
              <a:ext uri="{FF2B5EF4-FFF2-40B4-BE49-F238E27FC236}">
                <a16:creationId xmlns:a16="http://schemas.microsoft.com/office/drawing/2014/main" id="{7B0065B2-1A45-19CB-9AE0-738DF0BFF1CC}"/>
              </a:ext>
            </a:extLst>
          </p:cNvPr>
          <p:cNvSpPr txBox="1"/>
          <p:nvPr/>
        </p:nvSpPr>
        <p:spPr>
          <a:xfrm>
            <a:off x="3403783" y="6278045"/>
            <a:ext cx="5478423" cy="369332"/>
          </a:xfrm>
          <a:prstGeom prst="rect">
            <a:avLst/>
          </a:prstGeom>
          <a:noFill/>
        </p:spPr>
        <p:txBody>
          <a:bodyPr wrap="none" rtlCol="0">
            <a:spAutoFit/>
          </a:bodyPr>
          <a:lstStyle/>
          <a:p>
            <a:r>
              <a:rPr lang="en-US" dirty="0"/>
              <a:t>Note:  I’m not sure how “updated” these maps are.</a:t>
            </a:r>
          </a:p>
        </p:txBody>
      </p:sp>
    </p:spTree>
    <p:extLst>
      <p:ext uri="{BB962C8B-B14F-4D97-AF65-F5344CB8AC3E}">
        <p14:creationId xmlns:p14="http://schemas.microsoft.com/office/powerpoint/2010/main" val="4241289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there Policies to Promote Energy Efficiency which Impact Rates?</a:t>
            </a:r>
            <a:endParaRPr lang="en-US" b="1" dirty="0"/>
          </a:p>
        </p:txBody>
      </p:sp>
      <p:sp>
        <p:nvSpPr>
          <p:cNvPr id="3" name="Content Placeholder 2">
            <a:extLst>
              <a:ext uri="{FF2B5EF4-FFF2-40B4-BE49-F238E27FC236}">
                <a16:creationId xmlns:a16="http://schemas.microsoft.com/office/drawing/2014/main" id="{1A92059C-AFE1-1100-3C25-90F5EBD88036}"/>
              </a:ext>
            </a:extLst>
          </p:cNvPr>
          <p:cNvSpPr>
            <a:spLocks noGrp="1"/>
          </p:cNvSpPr>
          <p:nvPr>
            <p:ph sz="half" idx="1"/>
          </p:nvPr>
        </p:nvSpPr>
        <p:spPr>
          <a:xfrm>
            <a:off x="1072526" y="1715222"/>
            <a:ext cx="4928400" cy="4092575"/>
          </a:xfrm>
        </p:spPr>
        <p:txBody>
          <a:bodyPr>
            <a:normAutofit fontScale="77500" lnSpcReduction="20000"/>
          </a:bodyPr>
          <a:lstStyle/>
          <a:p>
            <a:r>
              <a:rPr lang="en-US" sz="2000" b="1" dirty="0"/>
              <a:t>Lost Revenue Adjustment Mechanisms </a:t>
            </a:r>
            <a:r>
              <a:rPr lang="en-US" sz="2000" dirty="0"/>
              <a:t>(LRAMs) compensate the utility for the margins or earnings lost as a result of reduced sales.  The impacts of energy efficiency programs upon the utility’s sales are estimated.  The under-recovery of earnings or margins resulting from energy efficiency programs is then calculated.  </a:t>
            </a:r>
            <a:r>
              <a:rPr lang="en-US" sz="2000" dirty="0">
                <a:solidFill>
                  <a:schemeClr val="tx2">
                    <a:lumMod val="60000"/>
                    <a:lumOff val="40000"/>
                  </a:schemeClr>
                </a:solidFill>
              </a:rPr>
              <a:t>Adjustments or true-ups are undertaken to compensate the utility for the earnings foregone as a result of its investment in energy efficiency</a:t>
            </a:r>
            <a:r>
              <a:rPr lang="en-US" sz="2000" dirty="0"/>
              <a:t>.  </a:t>
            </a:r>
          </a:p>
          <a:p>
            <a:endParaRPr lang="en-US" dirty="0"/>
          </a:p>
        </p:txBody>
      </p:sp>
      <p:sp>
        <p:nvSpPr>
          <p:cNvPr id="4" name="Content Placeholder 3">
            <a:extLst>
              <a:ext uri="{FF2B5EF4-FFF2-40B4-BE49-F238E27FC236}">
                <a16:creationId xmlns:a16="http://schemas.microsoft.com/office/drawing/2014/main" id="{1ECB88E0-CE18-480A-7F88-E018E5832EC9}"/>
              </a:ext>
            </a:extLst>
          </p:cNvPr>
          <p:cNvSpPr>
            <a:spLocks noGrp="1"/>
          </p:cNvSpPr>
          <p:nvPr>
            <p:ph sz="half" idx="2"/>
          </p:nvPr>
        </p:nvSpPr>
        <p:spPr>
          <a:xfrm>
            <a:off x="6274200" y="1715221"/>
            <a:ext cx="4928400" cy="4092575"/>
          </a:xfrm>
        </p:spPr>
        <p:txBody>
          <a:bodyPr>
            <a:normAutofit fontScale="77500" lnSpcReduction="20000"/>
          </a:bodyPr>
          <a:lstStyle/>
          <a:p>
            <a:pPr>
              <a:lnSpc>
                <a:spcPct val="120000"/>
              </a:lnSpc>
              <a:spcBef>
                <a:spcPts val="600"/>
              </a:spcBef>
              <a:spcAft>
                <a:spcPts val="600"/>
              </a:spcAft>
            </a:pPr>
            <a:r>
              <a:rPr lang="en-US" b="1" dirty="0"/>
              <a:t>Decoupling</a:t>
            </a:r>
            <a:r>
              <a:rPr lang="en-US" dirty="0"/>
              <a:t> seeks to fully divorce earnings and revenues from sales, thus removing the “throughput incentive.”  </a:t>
            </a:r>
          </a:p>
          <a:p>
            <a:pPr>
              <a:lnSpc>
                <a:spcPct val="120000"/>
              </a:lnSpc>
              <a:spcBef>
                <a:spcPts val="600"/>
              </a:spcBef>
              <a:spcAft>
                <a:spcPts val="600"/>
              </a:spcAft>
            </a:pPr>
            <a:r>
              <a:rPr lang="en-US" dirty="0"/>
              <a:t>Allowed revenue or allowed revenue per customer is calculated.  Rates are periodically adjusted through true-ups to </a:t>
            </a:r>
            <a:r>
              <a:rPr lang="en-US" dirty="0">
                <a:solidFill>
                  <a:schemeClr val="tx2">
                    <a:lumMod val="60000"/>
                    <a:lumOff val="40000"/>
                  </a:schemeClr>
                </a:solidFill>
              </a:rPr>
              <a:t>ensure that the utility receives its allowed revenues or margins</a:t>
            </a:r>
            <a:r>
              <a:rPr lang="en-US" dirty="0"/>
              <a:t>.  The revenue collection allowed by the regulatory authority may be either increased or decreased under decoupling.  As a result, actual utility revenues track projected revenue requirements despite unexpected fluctuations in sales.</a:t>
            </a:r>
          </a:p>
          <a:p>
            <a:endParaRPr lang="en-US" dirty="0"/>
          </a:p>
        </p:txBody>
      </p:sp>
      <p:sp>
        <p:nvSpPr>
          <p:cNvPr id="9" name="TextBox 8">
            <a:extLst>
              <a:ext uri="{FF2B5EF4-FFF2-40B4-BE49-F238E27FC236}">
                <a16:creationId xmlns:a16="http://schemas.microsoft.com/office/drawing/2014/main" id="{111249E8-5544-77BB-F34E-679737642A31}"/>
              </a:ext>
            </a:extLst>
          </p:cNvPr>
          <p:cNvSpPr txBox="1"/>
          <p:nvPr/>
        </p:nvSpPr>
        <p:spPr>
          <a:xfrm>
            <a:off x="2142836" y="5807796"/>
            <a:ext cx="8441222" cy="369332"/>
          </a:xfrm>
          <a:prstGeom prst="rect">
            <a:avLst/>
          </a:prstGeom>
          <a:noFill/>
        </p:spPr>
        <p:txBody>
          <a:bodyPr wrap="none" rtlCol="0">
            <a:spAutoFit/>
          </a:bodyPr>
          <a:lstStyle/>
          <a:p>
            <a:r>
              <a:rPr lang="en-US" dirty="0">
                <a:solidFill>
                  <a:schemeClr val="accent5">
                    <a:lumMod val="75000"/>
                  </a:schemeClr>
                </a:solidFill>
              </a:rPr>
              <a:t>Bottom line:  These regulatory mechanisms are likely to complicate rate-setting.</a:t>
            </a:r>
          </a:p>
        </p:txBody>
      </p:sp>
      <p:sp>
        <p:nvSpPr>
          <p:cNvPr id="10" name="Footer Placeholder 6">
            <a:extLst>
              <a:ext uri="{FF2B5EF4-FFF2-40B4-BE49-F238E27FC236}">
                <a16:creationId xmlns:a16="http://schemas.microsoft.com/office/drawing/2014/main" id="{E4AE5A03-3247-F31D-E3A9-1AB04CAACA32}"/>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Ratemaking under cost-of-service regulation</a:t>
            </a:r>
          </a:p>
        </p:txBody>
      </p:sp>
    </p:spTree>
    <p:extLst>
      <p:ext uri="{BB962C8B-B14F-4D97-AF65-F5344CB8AC3E}">
        <p14:creationId xmlns:p14="http://schemas.microsoft.com/office/powerpoint/2010/main" val="41613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989400" y="563402"/>
            <a:ext cx="4075200" cy="2058573"/>
          </a:xfrm>
        </p:spPr>
        <p:txBody>
          <a:bodyPr anchor="b">
            <a:normAutofit/>
          </a:bodyPr>
          <a:lstStyle/>
          <a:p>
            <a:r>
              <a:rPr lang="en-US" dirty="0"/>
              <a:t>Topic Two</a:t>
            </a: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990000" y="4248000"/>
            <a:ext cx="4075200" cy="1520975"/>
          </a:xfrm>
        </p:spPr>
        <p:txBody>
          <a:bodyPr>
            <a:normAutofit/>
          </a:bodyPr>
          <a:lstStyle/>
          <a:p>
            <a:r>
              <a:rPr lang="en-US" dirty="0"/>
              <a:t>Common Rate Structures in a Regulated Setting</a:t>
            </a:r>
          </a:p>
        </p:txBody>
      </p:sp>
      <p:pic>
        <p:nvPicPr>
          <p:cNvPr id="5" name="Picture Placeholder 4">
            <a:extLst>
              <a:ext uri="{FF2B5EF4-FFF2-40B4-BE49-F238E27FC236}">
                <a16:creationId xmlns:a16="http://schemas.microsoft.com/office/drawing/2014/main" id="{4FA0C234-11BB-EFD0-3277-2E1AA1238012}"/>
              </a:ext>
            </a:extLst>
          </p:cNvPr>
          <p:cNvPicPr>
            <a:picLocks noGrp="1" noChangeAspect="1"/>
          </p:cNvPicPr>
          <p:nvPr>
            <p:ph type="pic" sz="quarter" idx="14"/>
          </p:nvPr>
        </p:nvPicPr>
        <p:blipFill rotWithShape="1">
          <a:blip r:embed="rId3"/>
          <a:srcRect t="6862" r="3" b="3"/>
          <a:stretch/>
        </p:blipFill>
        <p:spPr>
          <a:xfrm>
            <a:off x="6793345" y="1272600"/>
            <a:ext cx="4995863" cy="2698750"/>
          </a:xfrm>
          <a:noFill/>
        </p:spPr>
      </p:pic>
    </p:spTree>
    <p:extLst>
      <p:ext uri="{BB962C8B-B14F-4D97-AF65-F5344CB8AC3E}">
        <p14:creationId xmlns:p14="http://schemas.microsoft.com/office/powerpoint/2010/main" val="811730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9AB54A-97F7-D3B7-A339-8C15EBE00400}"/>
              </a:ext>
            </a:extLst>
          </p:cNvPr>
          <p:cNvSpPr>
            <a:spLocks noGrp="1"/>
          </p:cNvSpPr>
          <p:nvPr>
            <p:ph type="title"/>
          </p:nvPr>
        </p:nvSpPr>
        <p:spPr/>
        <p:txBody>
          <a:bodyPr/>
          <a:lstStyle/>
          <a:p>
            <a:r>
              <a:rPr lang="en-US" dirty="0"/>
              <a:t>Flat Rates</a:t>
            </a:r>
          </a:p>
        </p:txBody>
      </p:sp>
      <p:sp>
        <p:nvSpPr>
          <p:cNvPr id="7" name="Content Placeholder 6">
            <a:extLst>
              <a:ext uri="{FF2B5EF4-FFF2-40B4-BE49-F238E27FC236}">
                <a16:creationId xmlns:a16="http://schemas.microsoft.com/office/drawing/2014/main" id="{88D2BF75-DCE7-6B1F-2374-FBB594D822C6}"/>
              </a:ext>
            </a:extLst>
          </p:cNvPr>
          <p:cNvSpPr>
            <a:spLocks noGrp="1"/>
          </p:cNvSpPr>
          <p:nvPr>
            <p:ph idx="1"/>
          </p:nvPr>
        </p:nvSpPr>
        <p:spPr/>
        <p:txBody>
          <a:bodyPr>
            <a:normAutofit/>
          </a:bodyPr>
          <a:lstStyle/>
          <a:p>
            <a:r>
              <a:rPr lang="en-US" dirty="0"/>
              <a:t>Simple charges per kWh of consumption.  As energy usage increases or decreases, the energy charge changes proportionately.</a:t>
            </a:r>
          </a:p>
          <a:p>
            <a:r>
              <a:rPr lang="en-US" dirty="0"/>
              <a:t>Fixed customer charges.</a:t>
            </a:r>
          </a:p>
          <a:p>
            <a:r>
              <a:rPr lang="en-US" dirty="0"/>
              <a:t>Perhaps a demand charge.</a:t>
            </a:r>
          </a:p>
          <a:p>
            <a:r>
              <a:rPr lang="en-US" dirty="0">
                <a:solidFill>
                  <a:schemeClr val="accent5">
                    <a:lumMod val="75000"/>
                    <a:alpha val="60000"/>
                  </a:schemeClr>
                </a:solidFill>
              </a:rPr>
              <a:t>A Proof of Revenue Statement can easily be constructed to ensure that the proposed rates charged to customers will generate sufficient revenue to cover the utility's approved revenue requirement.</a:t>
            </a:r>
          </a:p>
        </p:txBody>
      </p:sp>
      <p:sp>
        <p:nvSpPr>
          <p:cNvPr id="2" name="Footer Placeholder 3">
            <a:extLst>
              <a:ext uri="{FF2B5EF4-FFF2-40B4-BE49-F238E27FC236}">
                <a16:creationId xmlns:a16="http://schemas.microsoft.com/office/drawing/2014/main" id="{45E21558-EC6C-EBDE-DF70-7F518FA8F2A2}"/>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 structures</a:t>
            </a:r>
          </a:p>
        </p:txBody>
      </p:sp>
    </p:spTree>
    <p:extLst>
      <p:ext uri="{BB962C8B-B14F-4D97-AF65-F5344CB8AC3E}">
        <p14:creationId xmlns:p14="http://schemas.microsoft.com/office/powerpoint/2010/main" val="2231126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196D-3C8B-E84E-BD17-29ADBC20481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4A3C2B8-1562-A8E6-BF0B-C8337FBC5CC3}"/>
              </a:ext>
            </a:extLst>
          </p:cNvPr>
          <p:cNvSpPr>
            <a:spLocks noGrp="1"/>
          </p:cNvSpPr>
          <p:nvPr>
            <p:ph type="title"/>
          </p:nvPr>
        </p:nvSpPr>
        <p:spPr/>
        <p:txBody>
          <a:bodyPr/>
          <a:lstStyle/>
          <a:p>
            <a:r>
              <a:rPr lang="en-US" dirty="0"/>
              <a:t>Rate Structures are often used to provide Price Signals</a:t>
            </a:r>
          </a:p>
        </p:txBody>
      </p:sp>
      <p:sp>
        <p:nvSpPr>
          <p:cNvPr id="7" name="Content Placeholder 6">
            <a:extLst>
              <a:ext uri="{FF2B5EF4-FFF2-40B4-BE49-F238E27FC236}">
                <a16:creationId xmlns:a16="http://schemas.microsoft.com/office/drawing/2014/main" id="{9E48C36B-C421-5857-59FE-ED82FC5445FC}"/>
              </a:ext>
            </a:extLst>
          </p:cNvPr>
          <p:cNvSpPr>
            <a:spLocks noGrp="1"/>
          </p:cNvSpPr>
          <p:nvPr>
            <p:ph idx="1"/>
          </p:nvPr>
        </p:nvSpPr>
        <p:spPr/>
        <p:txBody>
          <a:bodyPr>
            <a:normAutofit fontScale="92500" lnSpcReduction="20000"/>
          </a:bodyPr>
          <a:lstStyle/>
          <a:p>
            <a:r>
              <a:rPr lang="en-US" dirty="0"/>
              <a:t>Encourage Conservation of Energy (e.g., increase the cost per kWh if usage increases).</a:t>
            </a:r>
          </a:p>
          <a:p>
            <a:r>
              <a:rPr lang="en-US" dirty="0"/>
              <a:t>Promote Efficiency (and lower costs in the long run) by better matching Prices with Costs over Time</a:t>
            </a:r>
          </a:p>
          <a:p>
            <a:pPr lvl="1"/>
            <a:r>
              <a:rPr lang="en-US" dirty="0"/>
              <a:t>	</a:t>
            </a:r>
            <a:r>
              <a:rPr lang="en-US" dirty="0">
                <a:solidFill>
                  <a:srgbClr val="FF0000">
                    <a:alpha val="60000"/>
                  </a:srgbClr>
                </a:solidFill>
              </a:rPr>
              <a:t>In particular, seek to reduce consumption of electricity during peak or high-	cost times through consumption behaviors and investment decisions.</a:t>
            </a:r>
          </a:p>
          <a:p>
            <a:pPr lvl="1"/>
            <a:r>
              <a:rPr lang="en-US" dirty="0">
                <a:solidFill>
                  <a:srgbClr val="FF0000">
                    <a:alpha val="60000"/>
                  </a:srgbClr>
                </a:solidFill>
              </a:rPr>
              <a:t>	Encourage the shifting of consumption to lower-price periods.</a:t>
            </a:r>
          </a:p>
          <a:p>
            <a:pPr lvl="1"/>
            <a:r>
              <a:rPr lang="en-US" dirty="0">
                <a:solidFill>
                  <a:srgbClr val="FF0000">
                    <a:alpha val="60000"/>
                  </a:srgbClr>
                </a:solidFill>
              </a:rPr>
              <a:t>	This promotes efficiency, reliability and better utilization of the utility system.</a:t>
            </a:r>
          </a:p>
          <a:p>
            <a:r>
              <a:rPr lang="en-US" dirty="0"/>
              <a:t>Encourage economic development.</a:t>
            </a:r>
          </a:p>
        </p:txBody>
      </p:sp>
      <p:sp>
        <p:nvSpPr>
          <p:cNvPr id="2" name="Footer Placeholder 3">
            <a:extLst>
              <a:ext uri="{FF2B5EF4-FFF2-40B4-BE49-F238E27FC236}">
                <a16:creationId xmlns:a16="http://schemas.microsoft.com/office/drawing/2014/main" id="{10FD870F-1932-8828-69A9-AC6918EDA273}"/>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 structures</a:t>
            </a:r>
          </a:p>
        </p:txBody>
      </p:sp>
    </p:spTree>
    <p:extLst>
      <p:ext uri="{BB962C8B-B14F-4D97-AF65-F5344CB8AC3E}">
        <p14:creationId xmlns:p14="http://schemas.microsoft.com/office/powerpoint/2010/main" val="1068385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Inclining </a:t>
            </a:r>
            <a:r>
              <a:rPr lang="en-US"/>
              <a:t>Block Pricing</a:t>
            </a:r>
          </a:p>
        </p:txBody>
      </p:sp>
      <p:sp>
        <p:nvSpPr>
          <p:cNvPr id="9" name="Footer Placeholder 3">
            <a:extLst>
              <a:ext uri="{FF2B5EF4-FFF2-40B4-BE49-F238E27FC236}">
                <a16:creationId xmlns:a16="http://schemas.microsoft.com/office/drawing/2014/main" id="{0F4822E7-0598-706F-92BC-6DEB850F73A4}"/>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 structures</a:t>
            </a:r>
          </a:p>
        </p:txBody>
      </p:sp>
      <p:sp>
        <p:nvSpPr>
          <p:cNvPr id="11" name="Slide Number Placeholder 4">
            <a:extLst>
              <a:ext uri="{FF2B5EF4-FFF2-40B4-BE49-F238E27FC236}">
                <a16:creationId xmlns:a16="http://schemas.microsoft.com/office/drawing/2014/main" id="{2665A135-820C-5424-C20A-169FF7C86378}"/>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FF2BD96E-3838-45D2-9031-D3AF67C920A5}" type="slidenum">
              <a:rPr lang="en-US" smtClean="0"/>
              <a:pPr>
                <a:spcAft>
                  <a:spcPts val="600"/>
                </a:spcAft>
              </a:pPr>
              <a:t>25</a:t>
            </a:fld>
            <a:endParaRPr lang="en-US"/>
          </a:p>
        </p:txBody>
      </p:sp>
      <p:graphicFrame>
        <p:nvGraphicFramePr>
          <p:cNvPr id="5" name="Content Placeholder 2">
            <a:extLst>
              <a:ext uri="{FF2B5EF4-FFF2-40B4-BE49-F238E27FC236}">
                <a16:creationId xmlns:a16="http://schemas.microsoft.com/office/drawing/2014/main" id="{BD4DFD34-977E-5403-BCB5-07DAE6D52BA1}"/>
              </a:ext>
            </a:extLst>
          </p:cNvPr>
          <p:cNvGraphicFramePr>
            <a:graphicFrameLocks noGrp="1"/>
          </p:cNvGraphicFramePr>
          <p:nvPr>
            <p:ph idx="1"/>
            <p:extLst>
              <p:ext uri="{D42A27DB-BD31-4B8C-83A1-F6EECF244321}">
                <p14:modId xmlns:p14="http://schemas.microsoft.com/office/powerpoint/2010/main" val="1524097338"/>
              </p:ext>
            </p:extLst>
          </p:nvPr>
        </p:nvGraphicFramePr>
        <p:xfrm>
          <a:off x="838200" y="183959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2201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9C8D9D0-7245-CCB5-434D-D2296EE0BA09}"/>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pic>
        <p:nvPicPr>
          <p:cNvPr id="5" name="Picture 4">
            <a:extLst>
              <a:ext uri="{FF2B5EF4-FFF2-40B4-BE49-F238E27FC236}">
                <a16:creationId xmlns:a16="http://schemas.microsoft.com/office/drawing/2014/main" id="{2282DE0C-FB39-CCD6-1D96-AC9D8A719988}"/>
              </a:ext>
            </a:extLst>
          </p:cNvPr>
          <p:cNvPicPr>
            <a:picLocks noChangeAspect="1"/>
          </p:cNvPicPr>
          <p:nvPr/>
        </p:nvPicPr>
        <p:blipFill>
          <a:blip r:embed="rId2"/>
          <a:stretch>
            <a:fillRect/>
          </a:stretch>
        </p:blipFill>
        <p:spPr>
          <a:xfrm>
            <a:off x="1634387" y="182794"/>
            <a:ext cx="5828596" cy="2785971"/>
          </a:xfrm>
          <a:prstGeom prst="rect">
            <a:avLst/>
          </a:prstGeom>
        </p:spPr>
      </p:pic>
      <p:pic>
        <p:nvPicPr>
          <p:cNvPr id="6" name="Content Placeholder 3">
            <a:extLst>
              <a:ext uri="{FF2B5EF4-FFF2-40B4-BE49-F238E27FC236}">
                <a16:creationId xmlns:a16="http://schemas.microsoft.com/office/drawing/2014/main" id="{D317B5BD-9E1E-D707-20A8-EAF05A853ACB}"/>
              </a:ext>
            </a:extLst>
          </p:cNvPr>
          <p:cNvPicPr>
            <a:picLocks noChangeAspect="1"/>
          </p:cNvPicPr>
          <p:nvPr/>
        </p:nvPicPr>
        <p:blipFill>
          <a:blip r:embed="rId3"/>
          <a:stretch>
            <a:fillRect/>
          </a:stretch>
        </p:blipFill>
        <p:spPr>
          <a:xfrm>
            <a:off x="6391646" y="3106400"/>
            <a:ext cx="4739037" cy="3251200"/>
          </a:xfrm>
          <a:prstGeom prst="rect">
            <a:avLst/>
          </a:prstGeom>
        </p:spPr>
      </p:pic>
      <p:sp>
        <p:nvSpPr>
          <p:cNvPr id="7" name="TextBox 6">
            <a:extLst>
              <a:ext uri="{FF2B5EF4-FFF2-40B4-BE49-F238E27FC236}">
                <a16:creationId xmlns:a16="http://schemas.microsoft.com/office/drawing/2014/main" id="{4DA5B8C2-149D-69B1-162B-FD857F0A373D}"/>
              </a:ext>
            </a:extLst>
          </p:cNvPr>
          <p:cNvSpPr txBox="1"/>
          <p:nvPr/>
        </p:nvSpPr>
        <p:spPr>
          <a:xfrm>
            <a:off x="8480425" y="2322434"/>
            <a:ext cx="3580467" cy="646331"/>
          </a:xfrm>
          <a:prstGeom prst="rect">
            <a:avLst/>
          </a:prstGeom>
          <a:noFill/>
        </p:spPr>
        <p:txBody>
          <a:bodyPr wrap="none" rtlCol="0">
            <a:spAutoFit/>
          </a:bodyPr>
          <a:lstStyle/>
          <a:p>
            <a:endParaRPr lang="en-US" dirty="0"/>
          </a:p>
          <a:p>
            <a:r>
              <a:rPr lang="en-US" dirty="0"/>
              <a:t>Southern California Edison (old)</a:t>
            </a:r>
          </a:p>
        </p:txBody>
      </p:sp>
    </p:spTree>
    <p:extLst>
      <p:ext uri="{BB962C8B-B14F-4D97-AF65-F5344CB8AC3E}">
        <p14:creationId xmlns:p14="http://schemas.microsoft.com/office/powerpoint/2010/main" val="3498660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B179C-6AF9-623D-37C5-3E5AEF9B6E25}"/>
              </a:ext>
            </a:extLst>
          </p:cNvPr>
          <p:cNvSpPr>
            <a:spLocks noGrp="1"/>
          </p:cNvSpPr>
          <p:nvPr>
            <p:ph type="title"/>
          </p:nvPr>
        </p:nvSpPr>
        <p:spPr>
          <a:xfrm>
            <a:off x="984522" y="874663"/>
            <a:ext cx="4650901" cy="2334637"/>
          </a:xfrm>
        </p:spPr>
        <p:txBody>
          <a:bodyPr anchor="b">
            <a:normAutofit/>
          </a:bodyPr>
          <a:lstStyle/>
          <a:p>
            <a:r>
              <a:rPr lang="en-US" dirty="0"/>
              <a:t>Seasonal Rates</a:t>
            </a:r>
          </a:p>
        </p:txBody>
      </p:sp>
      <p:sp>
        <p:nvSpPr>
          <p:cNvPr id="5" name="Content Placeholder 4">
            <a:extLst>
              <a:ext uri="{FF2B5EF4-FFF2-40B4-BE49-F238E27FC236}">
                <a16:creationId xmlns:a16="http://schemas.microsoft.com/office/drawing/2014/main" id="{C82D5BBC-7623-DE64-6B3F-0202CF6F2ED7}"/>
              </a:ext>
            </a:extLst>
          </p:cNvPr>
          <p:cNvSpPr>
            <a:spLocks noGrp="1"/>
          </p:cNvSpPr>
          <p:nvPr>
            <p:ph type="subTitle" idx="1"/>
          </p:nvPr>
        </p:nvSpPr>
        <p:spPr>
          <a:xfrm>
            <a:off x="990000" y="4113213"/>
            <a:ext cx="4636800" cy="1655762"/>
          </a:xfrm>
        </p:spPr>
        <p:txBody>
          <a:bodyPr>
            <a:normAutofit fontScale="92500" lnSpcReduction="20000"/>
          </a:bodyPr>
          <a:lstStyle/>
          <a:p>
            <a:r>
              <a:rPr lang="en-US" dirty="0"/>
              <a:t>Charge more during months when generation costs are expected to be higher.  Lower the price in months when costs are less.</a:t>
            </a:r>
          </a:p>
        </p:txBody>
      </p:sp>
      <p:sp>
        <p:nvSpPr>
          <p:cNvPr id="3" name="Slide Number Placeholder 2" hidden="1">
            <a:extLst>
              <a:ext uri="{FF2B5EF4-FFF2-40B4-BE49-F238E27FC236}">
                <a16:creationId xmlns:a16="http://schemas.microsoft.com/office/drawing/2014/main" id="{4F77F5EA-EEA9-8626-E1D8-BECDA545A096}"/>
              </a:ext>
            </a:extLst>
          </p:cNvPr>
          <p:cNvSpPr>
            <a:spLocks noGrp="1"/>
          </p:cNvSpPr>
          <p:nvPr>
            <p:ph type="sldNum" sz="quarter" idx="4294967295"/>
          </p:nvPr>
        </p:nvSpPr>
        <p:spPr>
          <a:xfrm>
            <a:off x="9982800" y="6357600"/>
            <a:ext cx="1760150" cy="460800"/>
          </a:xfrm>
        </p:spPr>
        <p:txBody>
          <a:bodyPr/>
          <a:lstStyle/>
          <a:p>
            <a:pPr>
              <a:spcAft>
                <a:spcPts val="600"/>
              </a:spcAft>
            </a:pPr>
            <a:fld id="{0C8BB0C4-3DC0-466A-B8AB-C9BBA67CAADE}" type="slidenum">
              <a:rPr lang="en-US" smtClean="0"/>
              <a:pPr>
                <a:spcAft>
                  <a:spcPts val="600"/>
                </a:spcAft>
              </a:pPr>
              <a:t>27</a:t>
            </a:fld>
            <a:endParaRPr lang="en-US"/>
          </a:p>
        </p:txBody>
      </p:sp>
      <p:sp>
        <p:nvSpPr>
          <p:cNvPr id="6" name="Footer Placeholder 3">
            <a:extLst>
              <a:ext uri="{FF2B5EF4-FFF2-40B4-BE49-F238E27FC236}">
                <a16:creationId xmlns:a16="http://schemas.microsoft.com/office/drawing/2014/main" id="{217A14CA-6FB9-908C-2EE7-FED714B87777}"/>
              </a:ext>
            </a:extLst>
          </p:cNvPr>
          <p:cNvSpPr txBox="1">
            <a:spLocks/>
          </p:cNvSpPr>
          <p:nvPr/>
        </p:nvSpPr>
        <p:spPr>
          <a:xfrm>
            <a:off x="2754312" y="6357600"/>
            <a:ext cx="6683376" cy="460800"/>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000" cap="all" spc="300" dirty="0">
                <a:solidFill>
                  <a:schemeClr val="tx1">
                    <a:alpha val="60000"/>
                  </a:schemeClr>
                </a:solidFill>
                <a:latin typeface="+mj-lt"/>
              </a:rPr>
              <a:t>Rate structures</a:t>
            </a:r>
          </a:p>
        </p:txBody>
      </p:sp>
    </p:spTree>
    <p:extLst>
      <p:ext uri="{BB962C8B-B14F-4D97-AF65-F5344CB8AC3E}">
        <p14:creationId xmlns:p14="http://schemas.microsoft.com/office/powerpoint/2010/main" val="1007787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Metering Systems Matter</a:t>
            </a:r>
          </a:p>
        </p:txBody>
      </p:sp>
      <p:sp>
        <p:nvSpPr>
          <p:cNvPr id="3" name="Content Placeholder 2"/>
          <p:cNvSpPr>
            <a:spLocks noGrp="1"/>
          </p:cNvSpPr>
          <p:nvPr>
            <p:ph sz="half" idx="1"/>
          </p:nvPr>
        </p:nvSpPr>
        <p:spPr>
          <a:xfrm>
            <a:off x="989400" y="1685925"/>
            <a:ext cx="4928400" cy="4345420"/>
          </a:xfrm>
        </p:spPr>
        <p:txBody>
          <a:bodyPr>
            <a:normAutofit/>
          </a:bodyPr>
          <a:lstStyle/>
          <a:p>
            <a:pPr>
              <a:lnSpc>
                <a:spcPct val="140000"/>
              </a:lnSpc>
            </a:pPr>
            <a:r>
              <a:rPr lang="en-US" sz="1400" dirty="0"/>
              <a:t>Traditional residential electric meters could only tell you how much energy the home or business used since the meter was installed.  If you read the meter on April 1</a:t>
            </a:r>
            <a:r>
              <a:rPr lang="en-US" sz="1400" baseline="30000" dirty="0"/>
              <a:t>st</a:t>
            </a:r>
            <a:r>
              <a:rPr lang="en-US" sz="1400" dirty="0"/>
              <a:t> and the reading was 10,000 kWh and read 11,000 kWh on May 1</a:t>
            </a:r>
            <a:r>
              <a:rPr lang="en-US" sz="1400" baseline="30000" dirty="0"/>
              <a:t>st</a:t>
            </a:r>
            <a:r>
              <a:rPr lang="en-US" sz="1400" dirty="0"/>
              <a:t>, there was 1,000 kWh electricity consumption at the home in April.</a:t>
            </a:r>
          </a:p>
          <a:p>
            <a:pPr>
              <a:lnSpc>
                <a:spcPct val="140000"/>
              </a:lnSpc>
            </a:pPr>
            <a:r>
              <a:rPr lang="en-US" sz="1400" dirty="0"/>
              <a:t>You can’t match the consumption to particular hours or minutes.  You can’t determine the maximum hourly consumption over the course of a month.</a:t>
            </a:r>
          </a:p>
          <a:p>
            <a:pPr>
              <a:lnSpc>
                <a:spcPct val="140000"/>
              </a:lnSpc>
            </a:pPr>
            <a:r>
              <a:rPr lang="en-US" sz="1400" dirty="0"/>
              <a:t>These are fine for block pricing.  But. . .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74202" y="2167445"/>
            <a:ext cx="4928400" cy="312953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9" name="Footer Placeholder 4">
            <a:extLst>
              <a:ext uri="{FF2B5EF4-FFF2-40B4-BE49-F238E27FC236}">
                <a16:creationId xmlns:a16="http://schemas.microsoft.com/office/drawing/2014/main" id="{C7AAE606-2D79-B5A8-A53D-61AD88ACE0E8}"/>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1" name="Slide Number Placeholder 5">
            <a:extLst>
              <a:ext uri="{FF2B5EF4-FFF2-40B4-BE49-F238E27FC236}">
                <a16:creationId xmlns:a16="http://schemas.microsoft.com/office/drawing/2014/main" id="{0975C7B5-6B46-7559-3F14-180A68C35A06}"/>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28</a:t>
            </a:fld>
            <a:endParaRPr lang="en-US"/>
          </a:p>
        </p:txBody>
      </p:sp>
    </p:spTree>
    <p:extLst>
      <p:ext uri="{BB962C8B-B14F-4D97-AF65-F5344CB8AC3E}">
        <p14:creationId xmlns:p14="http://schemas.microsoft.com/office/powerpoint/2010/main" val="1287151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Advanced Metering Systems Enable Temporal Pricing</a:t>
            </a:r>
          </a:p>
        </p:txBody>
      </p:sp>
      <p:sp>
        <p:nvSpPr>
          <p:cNvPr id="2058" name="Footer Placeholder 3">
            <a:extLst>
              <a:ext uri="{FF2B5EF4-FFF2-40B4-BE49-F238E27FC236}">
                <a16:creationId xmlns:a16="http://schemas.microsoft.com/office/drawing/2014/main" id="{F6D35093-614E-88BE-2BED-A618A50C8E38}"/>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2060" name="Slide Number Placeholder 4">
            <a:extLst>
              <a:ext uri="{FF2B5EF4-FFF2-40B4-BE49-F238E27FC236}">
                <a16:creationId xmlns:a16="http://schemas.microsoft.com/office/drawing/2014/main" id="{0B9D22FC-807A-36F2-E342-6E47BB2D9A96}"/>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29</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082" y="2598134"/>
            <a:ext cx="2681872" cy="2669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053" name="Content Placeholder 3">
            <a:extLst>
              <a:ext uri="{FF2B5EF4-FFF2-40B4-BE49-F238E27FC236}">
                <a16:creationId xmlns:a16="http://schemas.microsoft.com/office/drawing/2014/main" id="{3B821DD5-8FBC-6702-9423-6000086D2A8F}"/>
              </a:ext>
            </a:extLst>
          </p:cNvPr>
          <p:cNvGraphicFramePr>
            <a:graphicFrameLocks/>
          </p:cNvGraphicFramePr>
          <p:nvPr>
            <p:extLst>
              <p:ext uri="{D42A27DB-BD31-4B8C-83A1-F6EECF244321}">
                <p14:modId xmlns:p14="http://schemas.microsoft.com/office/powerpoint/2010/main" val="3427851285"/>
              </p:ext>
            </p:extLst>
          </p:nvPr>
        </p:nvGraphicFramePr>
        <p:xfrm>
          <a:off x="1358555" y="1870652"/>
          <a:ext cx="5864360" cy="3754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3918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989400" y="395289"/>
            <a:ext cx="10213200" cy="648857"/>
          </a:xfrm>
        </p:spPr>
        <p:txBody>
          <a:bodyPr anchor="b">
            <a:normAutofit/>
          </a:bodyPr>
          <a:lstStyle/>
          <a:p>
            <a:r>
              <a:rPr lang="en-US" dirty="0"/>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sz="half" idx="1"/>
          </p:nvPr>
        </p:nvSpPr>
        <p:spPr>
          <a:xfrm>
            <a:off x="784654" y="1235676"/>
            <a:ext cx="7366493" cy="5362833"/>
          </a:xfrm>
        </p:spPr>
        <p:txBody>
          <a:bodyPr>
            <a:normAutofit/>
          </a:bodyPr>
          <a:lstStyle/>
          <a:p>
            <a:pPr marL="365760" lvl="1" indent="-283464">
              <a:lnSpc>
                <a:spcPct val="140000"/>
              </a:lnSpc>
              <a:spcBef>
                <a:spcPts val="600"/>
              </a:spcBef>
              <a:buSzPct val="80000"/>
              <a:buFont typeface="Wingdings 2"/>
              <a:buChar char=""/>
            </a:pPr>
            <a:r>
              <a:rPr lang="en-US" sz="1700" dirty="0"/>
              <a:t>Topic 1: Ratemaking under Cost-of-Service Regulation</a:t>
            </a:r>
          </a:p>
          <a:p>
            <a:pPr marL="365760" lvl="1" indent="-283464">
              <a:lnSpc>
                <a:spcPct val="140000"/>
              </a:lnSpc>
              <a:spcBef>
                <a:spcPts val="600"/>
              </a:spcBef>
              <a:buSzPct val="80000"/>
              <a:buFont typeface="Wingdings 2"/>
              <a:buChar char=""/>
            </a:pPr>
            <a:r>
              <a:rPr lang="en-US" sz="1600" dirty="0"/>
              <a:t>Topic 2: Common Rate Structures in a Regulated Setting</a:t>
            </a:r>
          </a:p>
          <a:p>
            <a:pPr marL="365760" lvl="1" indent="-283464">
              <a:lnSpc>
                <a:spcPct val="140000"/>
              </a:lnSpc>
              <a:spcBef>
                <a:spcPts val="600"/>
              </a:spcBef>
              <a:buSzPct val="80000"/>
              <a:buFont typeface="Wingdings 2"/>
              <a:buChar char=""/>
            </a:pPr>
            <a:r>
              <a:rPr lang="en-US" sz="1700" dirty="0"/>
              <a:t>Topic 3: Pricing in Restructured Retail Markets</a:t>
            </a:r>
          </a:p>
          <a:p>
            <a:pPr marL="365760" lvl="1" indent="-283464">
              <a:lnSpc>
                <a:spcPct val="140000"/>
              </a:lnSpc>
              <a:spcBef>
                <a:spcPts val="600"/>
              </a:spcBef>
              <a:buSzPct val="80000"/>
              <a:buFont typeface="Wingdings 2"/>
              <a:buChar char=""/>
            </a:pPr>
            <a:r>
              <a:rPr lang="en-US" sz="1700" dirty="0"/>
              <a:t>Topic 4: Theory and Practice: Dynamic Pricing</a:t>
            </a:r>
          </a:p>
          <a:p>
            <a:pPr marL="365760" lvl="1" indent="-283464">
              <a:lnSpc>
                <a:spcPct val="140000"/>
              </a:lnSpc>
              <a:spcBef>
                <a:spcPts val="600"/>
              </a:spcBef>
              <a:buSzPct val="80000"/>
              <a:buFont typeface="Wingdings 2"/>
              <a:buChar char=""/>
            </a:pPr>
            <a:r>
              <a:rPr lang="en-US" sz="1700" dirty="0"/>
              <a:t>Topic 5: Economic Theory: Priority Service</a:t>
            </a:r>
          </a:p>
          <a:p>
            <a:pPr marL="365760" lvl="1" indent="-283464">
              <a:lnSpc>
                <a:spcPct val="140000"/>
              </a:lnSpc>
              <a:spcBef>
                <a:spcPts val="600"/>
              </a:spcBef>
              <a:buSzPct val="80000"/>
              <a:buFont typeface="Wingdings 2"/>
              <a:buChar char=""/>
            </a:pPr>
            <a:r>
              <a:rPr lang="en-US" sz="1700" dirty="0"/>
              <a:t>Topic 6: </a:t>
            </a:r>
            <a:r>
              <a:rPr lang="en-US" sz="1800" dirty="0"/>
              <a:t>Price Signals for better Equipment Purchase Decisions</a:t>
            </a:r>
          </a:p>
          <a:p>
            <a:pPr marL="365760" lvl="1" indent="-283464">
              <a:lnSpc>
                <a:spcPct val="140000"/>
              </a:lnSpc>
              <a:spcBef>
                <a:spcPts val="600"/>
              </a:spcBef>
              <a:buSzPct val="80000"/>
              <a:buFont typeface="Wingdings 2"/>
              <a:buChar char=""/>
            </a:pPr>
            <a:r>
              <a:rPr lang="en-US" sz="1800" dirty="0"/>
              <a:t>Topic 7: Pareto Improvement as an Objective</a:t>
            </a:r>
          </a:p>
          <a:p>
            <a:pPr marL="365760" lvl="1" indent="-283464">
              <a:lnSpc>
                <a:spcPct val="140000"/>
              </a:lnSpc>
              <a:spcBef>
                <a:spcPts val="600"/>
              </a:spcBef>
              <a:buSzPct val="80000"/>
              <a:buFont typeface="Wingdings 2"/>
              <a:buChar char=""/>
            </a:pPr>
            <a:r>
              <a:rPr lang="en-US" sz="1800" dirty="0"/>
              <a:t>Topic 8:  In an Era of faster growth in electricity demand  </a:t>
            </a:r>
          </a:p>
          <a:p>
            <a:pPr marL="365760" lvl="1" indent="-283464">
              <a:lnSpc>
                <a:spcPct val="140000"/>
              </a:lnSpc>
              <a:spcBef>
                <a:spcPts val="600"/>
              </a:spcBef>
              <a:buSzPct val="80000"/>
              <a:buFont typeface="Wingdings 2"/>
              <a:buChar char=""/>
            </a:pPr>
            <a:r>
              <a:rPr lang="en-US" sz="1800" dirty="0"/>
              <a:t>Topic 9:  </a:t>
            </a:r>
            <a:r>
              <a:rPr lang="en-US" sz="1800" i="1" dirty="0">
                <a:solidFill>
                  <a:schemeClr val="tx1">
                    <a:lumMod val="50000"/>
                    <a:lumOff val="50000"/>
                  </a:schemeClr>
                </a:solidFill>
              </a:rPr>
              <a:t>The Smart Grid and Pricing in Distribution Networks</a:t>
            </a:r>
          </a:p>
          <a:p>
            <a:pPr marL="365760" lvl="1" indent="-283464">
              <a:lnSpc>
                <a:spcPct val="140000"/>
              </a:lnSpc>
              <a:spcBef>
                <a:spcPts val="600"/>
              </a:spcBef>
              <a:buSzPct val="80000"/>
              <a:buFont typeface="Wingdings 2"/>
              <a:buChar char=""/>
            </a:pPr>
            <a:r>
              <a:rPr lang="en-US" sz="1800" dirty="0"/>
              <a:t>Topic 10:  </a:t>
            </a:r>
            <a:r>
              <a:rPr lang="en-US" sz="1800" i="1" dirty="0">
                <a:solidFill>
                  <a:schemeClr val="tx1">
                    <a:lumMod val="50000"/>
                    <a:lumOff val="50000"/>
                  </a:schemeClr>
                </a:solidFill>
              </a:rPr>
              <a:t>Energy Collectives</a:t>
            </a:r>
          </a:p>
          <a:p>
            <a:pPr marL="365760" lvl="1" indent="-283464">
              <a:lnSpc>
                <a:spcPct val="140000"/>
              </a:lnSpc>
              <a:spcBef>
                <a:spcPts val="600"/>
              </a:spcBef>
              <a:buSzPct val="80000"/>
              <a:buFont typeface="Wingdings 2"/>
              <a:buChar char=""/>
            </a:pPr>
            <a:r>
              <a:rPr lang="en-US" sz="1800" dirty="0"/>
              <a:t>Topic 11:  </a:t>
            </a:r>
            <a:r>
              <a:rPr lang="en-US" sz="1800" i="1" dirty="0">
                <a:solidFill>
                  <a:schemeClr val="tx1">
                    <a:lumMod val="50000"/>
                    <a:lumOff val="50000"/>
                  </a:schemeClr>
                </a:solidFill>
              </a:rPr>
              <a:t>Summary </a:t>
            </a:r>
          </a:p>
          <a:p>
            <a:pPr marL="365760" lvl="1" indent="-283464">
              <a:lnSpc>
                <a:spcPct val="140000"/>
              </a:lnSpc>
              <a:spcBef>
                <a:spcPts val="600"/>
              </a:spcBef>
              <a:buSzPct val="80000"/>
              <a:buFont typeface="Wingdings 2"/>
              <a:buChar char=""/>
            </a:pPr>
            <a:endParaRPr lang="en-US" sz="1800" dirty="0"/>
          </a:p>
          <a:p>
            <a:pPr marL="365760" lvl="1" indent="-283464">
              <a:lnSpc>
                <a:spcPct val="140000"/>
              </a:lnSpc>
              <a:spcBef>
                <a:spcPts val="600"/>
              </a:spcBef>
              <a:buSzPct val="80000"/>
              <a:buFont typeface="Wingdings 2"/>
              <a:buChar char=""/>
            </a:pPr>
            <a:endParaRPr lang="en-US" sz="1700" dirty="0"/>
          </a:p>
          <a:p>
            <a:pPr marL="0" indent="0">
              <a:lnSpc>
                <a:spcPct val="140000"/>
              </a:lnSpc>
              <a:buNone/>
            </a:pPr>
            <a:endParaRPr lang="en-US" sz="1700" dirty="0"/>
          </a:p>
        </p:txBody>
      </p:sp>
      <p:sp>
        <p:nvSpPr>
          <p:cNvPr id="23" name="Footer Placeholder 4">
            <a:extLst>
              <a:ext uri="{FF2B5EF4-FFF2-40B4-BE49-F238E27FC236}">
                <a16:creationId xmlns:a16="http://schemas.microsoft.com/office/drawing/2014/main" id="{255CA119-3AE4-4D6A-AB16-C0625CAA473C}"/>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Outline</a:t>
            </a:r>
          </a:p>
        </p:txBody>
      </p:sp>
      <p:sp>
        <p:nvSpPr>
          <p:cNvPr id="24" name="Slide Number Placeholder 5">
            <a:extLst>
              <a:ext uri="{FF2B5EF4-FFF2-40B4-BE49-F238E27FC236}">
                <a16:creationId xmlns:a16="http://schemas.microsoft.com/office/drawing/2014/main" id="{09567CC5-9835-41E1-8AE6-6875430887AD}"/>
              </a:ext>
            </a:extLst>
          </p:cNvPr>
          <p:cNvSpPr>
            <a:spLocks noGrp="1"/>
          </p:cNvSpPr>
          <p:nvPr>
            <p:ph type="sldNum" sz="quarter" idx="12"/>
          </p:nvPr>
        </p:nvSpPr>
        <p:spPr>
          <a:xfrm>
            <a:off x="9974173" y="6357600"/>
            <a:ext cx="1760150" cy="460800"/>
          </a:xfrm>
        </p:spPr>
        <p:txBody>
          <a:bodyPr anchor="ctr">
            <a:normAutofit/>
          </a:bodyPr>
          <a:lstStyle/>
          <a:p>
            <a:pPr>
              <a:spcAft>
                <a:spcPts val="600"/>
              </a:spcAft>
            </a:pPr>
            <a:fld id="{D39607A7-8386-47DB-8578-DDEDD194E5D4}" type="slidenum">
              <a:rPr lang="en-US" smtClean="0"/>
              <a:pPr>
                <a:spcAft>
                  <a:spcPts val="600"/>
                </a:spcAft>
              </a:pPr>
              <a:t>3</a:t>
            </a:fld>
            <a:endParaRPr lang="en-US" dirty="0"/>
          </a:p>
        </p:txBody>
      </p:sp>
      <p:pic>
        <p:nvPicPr>
          <p:cNvPr id="4" name="Picture 3" descr="Image result">
            <a:extLst>
              <a:ext uri="{FF2B5EF4-FFF2-40B4-BE49-F238E27FC236}">
                <a16:creationId xmlns:a16="http://schemas.microsoft.com/office/drawing/2014/main" id="{E40E9C39-65B4-8F08-C536-82B13C7CC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1148" y="1852879"/>
            <a:ext cx="2863652" cy="357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08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A7A6-198A-2B96-7025-E8A6E78846E4}"/>
              </a:ext>
            </a:extLst>
          </p:cNvPr>
          <p:cNvSpPr>
            <a:spLocks noGrp="1"/>
          </p:cNvSpPr>
          <p:nvPr>
            <p:ph type="title"/>
          </p:nvPr>
        </p:nvSpPr>
        <p:spPr/>
        <p:txBody>
          <a:bodyPr/>
          <a:lstStyle/>
          <a:p>
            <a:r>
              <a:rPr lang="en-US" dirty="0"/>
              <a:t>Before we get too far into temporal or dynamic pricing, I need to explain marginal cost. . . .</a:t>
            </a:r>
          </a:p>
        </p:txBody>
      </p:sp>
      <p:sp>
        <p:nvSpPr>
          <p:cNvPr id="3" name="Content Placeholder 2">
            <a:extLst>
              <a:ext uri="{FF2B5EF4-FFF2-40B4-BE49-F238E27FC236}">
                <a16:creationId xmlns:a16="http://schemas.microsoft.com/office/drawing/2014/main" id="{82D0D894-EF5E-B7D5-93B9-3131A52BE5F3}"/>
              </a:ext>
            </a:extLst>
          </p:cNvPr>
          <p:cNvSpPr>
            <a:spLocks noGrp="1"/>
          </p:cNvSpPr>
          <p:nvPr>
            <p:ph sz="half" idx="1"/>
          </p:nvPr>
        </p:nvSpPr>
        <p:spPr/>
        <p:txBody>
          <a:bodyPr>
            <a:normAutofit fontScale="92500" lnSpcReduction="10000"/>
          </a:bodyPr>
          <a:lstStyle/>
          <a:p>
            <a:r>
              <a:rPr lang="en-US" dirty="0"/>
              <a:t>Marginal cost:  The cost associated with meeting an additional unit of demand.</a:t>
            </a:r>
          </a:p>
          <a:p>
            <a:r>
              <a:rPr lang="en-US" dirty="0"/>
              <a:t>This can vary over time and geographically.</a:t>
            </a:r>
          </a:p>
          <a:p>
            <a:r>
              <a:rPr lang="en-US" dirty="0"/>
              <a:t>If the cost includes environmental externalities (e.g., CO2 emissions), we might call this Social Marginal Cost.</a:t>
            </a:r>
          </a:p>
        </p:txBody>
      </p:sp>
      <p:pic>
        <p:nvPicPr>
          <p:cNvPr id="9" name="Content Placeholder 8">
            <a:extLst>
              <a:ext uri="{FF2B5EF4-FFF2-40B4-BE49-F238E27FC236}">
                <a16:creationId xmlns:a16="http://schemas.microsoft.com/office/drawing/2014/main" id="{0245F21B-8B57-9D60-BC9D-9D90158169D5}"/>
              </a:ext>
            </a:extLst>
          </p:cNvPr>
          <p:cNvPicPr>
            <a:picLocks noGrp="1" noChangeAspect="1"/>
          </p:cNvPicPr>
          <p:nvPr>
            <p:ph sz="half" idx="2"/>
          </p:nvPr>
        </p:nvPicPr>
        <p:blipFill>
          <a:blip r:embed="rId2"/>
          <a:stretch>
            <a:fillRect/>
          </a:stretch>
        </p:blipFill>
        <p:spPr>
          <a:xfrm>
            <a:off x="6273800" y="2695819"/>
            <a:ext cx="4929188" cy="2072786"/>
          </a:xfrm>
        </p:spPr>
      </p:pic>
      <p:sp>
        <p:nvSpPr>
          <p:cNvPr id="5" name="Footer Placeholder 4">
            <a:extLst>
              <a:ext uri="{FF2B5EF4-FFF2-40B4-BE49-F238E27FC236}">
                <a16:creationId xmlns:a16="http://schemas.microsoft.com/office/drawing/2014/main" id="{D4B9F09D-A9B7-E1B3-20C9-C8224D946F42}"/>
              </a:ext>
            </a:extLst>
          </p:cNvPr>
          <p:cNvSpPr>
            <a:spLocks noGrp="1"/>
          </p:cNvSpPr>
          <p:nvPr>
            <p:ph type="ftr" sz="quarter" idx="11"/>
          </p:nvPr>
        </p:nvSpPr>
        <p:spPr/>
        <p:txBody>
          <a:bodyPr/>
          <a:lstStyle/>
          <a:p>
            <a:pPr>
              <a:spcAft>
                <a:spcPts val="600"/>
              </a:spcAft>
            </a:pPr>
            <a:r>
              <a:rPr lang="en-US" dirty="0"/>
              <a:t>Rate structures</a:t>
            </a:r>
          </a:p>
        </p:txBody>
      </p:sp>
      <p:sp>
        <p:nvSpPr>
          <p:cNvPr id="6" name="Slide Number Placeholder 5">
            <a:extLst>
              <a:ext uri="{FF2B5EF4-FFF2-40B4-BE49-F238E27FC236}">
                <a16:creationId xmlns:a16="http://schemas.microsoft.com/office/drawing/2014/main" id="{AE32D2EE-6EBD-4C35-27CF-7D1E8F45D99E}"/>
              </a:ext>
            </a:extLst>
          </p:cNvPr>
          <p:cNvSpPr>
            <a:spLocks noGrp="1"/>
          </p:cNvSpPr>
          <p:nvPr>
            <p:ph type="sldNum" sz="quarter" idx="12"/>
          </p:nvPr>
        </p:nvSpPr>
        <p:spPr/>
        <p:txBody>
          <a:bodyPr/>
          <a:lstStyle/>
          <a:p>
            <a:fld id="{294A09A9-5501-47C1-A89A-A340965A2BE2}" type="slidenum">
              <a:rPr lang="en-US" smtClean="0"/>
              <a:t>30</a:t>
            </a:fld>
            <a:endParaRPr lang="en-US" dirty="0"/>
          </a:p>
        </p:txBody>
      </p:sp>
    </p:spTree>
    <p:extLst>
      <p:ext uri="{BB962C8B-B14F-4D97-AF65-F5344CB8AC3E}">
        <p14:creationId xmlns:p14="http://schemas.microsoft.com/office/powerpoint/2010/main" val="565759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B9611-A4D6-887F-C39D-13A6C2ACE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A316A-0CDB-C203-4D36-14DCB6FC2DFD}"/>
              </a:ext>
            </a:extLst>
          </p:cNvPr>
          <p:cNvSpPr>
            <a:spLocks noGrp="1"/>
          </p:cNvSpPr>
          <p:nvPr>
            <p:ph type="title"/>
          </p:nvPr>
        </p:nvSpPr>
        <p:spPr/>
        <p:txBody>
          <a:bodyPr/>
          <a:lstStyle/>
          <a:p>
            <a:r>
              <a:rPr lang="en-US" dirty="0"/>
              <a:t>If Price Reflects Marginal Cost</a:t>
            </a:r>
          </a:p>
        </p:txBody>
      </p:sp>
      <p:sp>
        <p:nvSpPr>
          <p:cNvPr id="3" name="Content Placeholder 2">
            <a:extLst>
              <a:ext uri="{FF2B5EF4-FFF2-40B4-BE49-F238E27FC236}">
                <a16:creationId xmlns:a16="http://schemas.microsoft.com/office/drawing/2014/main" id="{CC8C9BC8-6587-EFF7-156D-89F16E938FE0}"/>
              </a:ext>
            </a:extLst>
          </p:cNvPr>
          <p:cNvSpPr>
            <a:spLocks noGrp="1"/>
          </p:cNvSpPr>
          <p:nvPr>
            <p:ph sz="half" idx="1"/>
          </p:nvPr>
        </p:nvSpPr>
        <p:spPr/>
        <p:txBody>
          <a:bodyPr>
            <a:normAutofit fontScale="92500" lnSpcReduction="20000"/>
          </a:bodyPr>
          <a:lstStyle/>
          <a:p>
            <a:pPr marL="702900" marR="0" lvl="1" indent="-342900" fontAlgn="base">
              <a:spcAft>
                <a:spcPct val="0"/>
              </a:spcAft>
              <a:buClrTx/>
              <a:buSzTx/>
              <a:buFont typeface="Arial" panose="020B0604020202020204" pitchFamily="34" charset="0"/>
              <a:buChar char="•"/>
              <a:tabLst/>
            </a:pPr>
            <a:endParaRPr lang="en-US" altLang="en-US" sz="2100" dirty="0"/>
          </a:p>
          <a:p>
            <a:pPr marL="702900" marR="0" lvl="1" indent="-342900" fontAlgn="base">
              <a:spcAft>
                <a:spcPct val="0"/>
              </a:spcAft>
              <a:buClrTx/>
              <a:buSzTx/>
              <a:buFont typeface="Arial" panose="020B0604020202020204" pitchFamily="34" charset="0"/>
              <a:buChar char="•"/>
              <a:tabLst/>
            </a:pPr>
            <a:r>
              <a:rPr lang="en-US" altLang="en-US" sz="2100" dirty="0"/>
              <a:t>Utilities or producers see clearer signals for investing in technologies or practices that lower marginal costs (e.g., energy storage, renewable energy, or demand response technologies).</a:t>
            </a:r>
          </a:p>
          <a:p>
            <a:pPr marL="702900" marR="0" lvl="1" indent="-342900" fontAlgn="base">
              <a:spcAft>
                <a:spcPct val="0"/>
              </a:spcAft>
              <a:buClrTx/>
              <a:buSzTx/>
              <a:buFont typeface="Arial" panose="020B0604020202020204" pitchFamily="34" charset="0"/>
              <a:buChar char="•"/>
              <a:tabLst/>
            </a:pPr>
            <a:r>
              <a:rPr lang="en-US" altLang="en-US" sz="2100" dirty="0"/>
              <a:t>Consumers are incentivized to adopt energy-efficient appliances or practices to minimize costs </a:t>
            </a:r>
          </a:p>
          <a:p>
            <a:endParaRPr lang="en-US" dirty="0"/>
          </a:p>
        </p:txBody>
      </p:sp>
      <p:sp>
        <p:nvSpPr>
          <p:cNvPr id="4" name="Content Placeholder 3">
            <a:extLst>
              <a:ext uri="{FF2B5EF4-FFF2-40B4-BE49-F238E27FC236}">
                <a16:creationId xmlns:a16="http://schemas.microsoft.com/office/drawing/2014/main" id="{A7BCC3C8-34F3-BD7D-E510-3C89AC1D9CD2}"/>
              </a:ext>
            </a:extLst>
          </p:cNvPr>
          <p:cNvSpPr>
            <a:spLocks noGrp="1"/>
          </p:cNvSpPr>
          <p:nvPr>
            <p:ph sz="half" idx="2"/>
          </p:nvPr>
        </p:nvSpPr>
        <p:spPr/>
        <p:txBody>
          <a:bodyPr>
            <a:normAutofit fontScale="92500" lnSpcReduction="20000"/>
          </a:bodyPr>
          <a:lstStyle/>
          <a:p>
            <a:pPr marL="702900" lvl="1" indent="-342900">
              <a:buFont typeface="Arial" panose="020B0604020202020204" pitchFamily="34" charset="0"/>
              <a:buChar char="•"/>
            </a:pPr>
            <a:r>
              <a:rPr lang="en-US" dirty="0"/>
              <a:t>Consumption decisions align with the true cost of providing that service, avoiding overconsumption or underconsumption.</a:t>
            </a:r>
          </a:p>
          <a:p>
            <a:pPr marL="702900" lvl="1" indent="-342900">
              <a:buFont typeface="Arial" panose="020B0604020202020204" pitchFamily="34" charset="0"/>
              <a:buChar char="•"/>
            </a:pPr>
            <a:r>
              <a:rPr lang="en-US" dirty="0"/>
              <a:t>Customers might shift usage to off-peak hours if the marginal cost of electricity is lower at those times.</a:t>
            </a:r>
          </a:p>
          <a:p>
            <a:pPr marL="702900" lvl="1" indent="-342900">
              <a:buFont typeface="Arial" panose="020B0604020202020204" pitchFamily="34" charset="0"/>
              <a:buChar char="•"/>
            </a:pPr>
            <a:r>
              <a:rPr lang="en-US" dirty="0"/>
              <a:t>Those who use more resources during expensive times bear a greater cost burden.</a:t>
            </a:r>
          </a:p>
          <a:p>
            <a:pPr lvl="1"/>
            <a:endParaRPr lang="en-US" dirty="0"/>
          </a:p>
        </p:txBody>
      </p:sp>
      <p:sp>
        <p:nvSpPr>
          <p:cNvPr id="5" name="Footer Placeholder 4">
            <a:extLst>
              <a:ext uri="{FF2B5EF4-FFF2-40B4-BE49-F238E27FC236}">
                <a16:creationId xmlns:a16="http://schemas.microsoft.com/office/drawing/2014/main" id="{D8D22F4D-1A33-0CC9-266C-032EE29B6128}"/>
              </a:ext>
            </a:extLst>
          </p:cNvPr>
          <p:cNvSpPr>
            <a:spLocks noGrp="1"/>
          </p:cNvSpPr>
          <p:nvPr>
            <p:ph type="ftr" sz="quarter" idx="11"/>
          </p:nvPr>
        </p:nvSpPr>
        <p:spPr/>
        <p:txBody>
          <a:bodyPr/>
          <a:lstStyle/>
          <a:p>
            <a:pPr>
              <a:spcAft>
                <a:spcPts val="600"/>
              </a:spcAft>
            </a:pPr>
            <a:r>
              <a:rPr lang="en-US" dirty="0"/>
              <a:t>Rate structures</a:t>
            </a:r>
          </a:p>
        </p:txBody>
      </p:sp>
      <p:sp>
        <p:nvSpPr>
          <p:cNvPr id="6" name="Slide Number Placeholder 5">
            <a:extLst>
              <a:ext uri="{FF2B5EF4-FFF2-40B4-BE49-F238E27FC236}">
                <a16:creationId xmlns:a16="http://schemas.microsoft.com/office/drawing/2014/main" id="{2FAEDE1B-E268-0B64-2F48-1A4457EDF6F6}"/>
              </a:ext>
            </a:extLst>
          </p:cNvPr>
          <p:cNvSpPr>
            <a:spLocks noGrp="1"/>
          </p:cNvSpPr>
          <p:nvPr>
            <p:ph type="sldNum" sz="quarter" idx="12"/>
          </p:nvPr>
        </p:nvSpPr>
        <p:spPr/>
        <p:txBody>
          <a:bodyPr/>
          <a:lstStyle/>
          <a:p>
            <a:fld id="{294A09A9-5501-47C1-A89A-A340965A2BE2}" type="slidenum">
              <a:rPr lang="en-US" smtClean="0"/>
              <a:t>31</a:t>
            </a:fld>
            <a:endParaRPr lang="en-US" dirty="0"/>
          </a:p>
        </p:txBody>
      </p:sp>
    </p:spTree>
    <p:extLst>
      <p:ext uri="{BB962C8B-B14F-4D97-AF65-F5344CB8AC3E}">
        <p14:creationId xmlns:p14="http://schemas.microsoft.com/office/powerpoint/2010/main" val="2588939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Time of Use (TOU) Pricing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7164" y="2789655"/>
            <a:ext cx="5877037" cy="2659799"/>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2"/>
          </p:nvPr>
        </p:nvSpPr>
        <p:spPr>
          <a:xfrm>
            <a:off x="6274202" y="1685925"/>
            <a:ext cx="4928400" cy="4092575"/>
          </a:xfrm>
        </p:spPr>
        <p:txBody>
          <a:bodyPr>
            <a:normAutofit/>
          </a:bodyPr>
          <a:lstStyle/>
          <a:p>
            <a:pPr>
              <a:lnSpc>
                <a:spcPct val="140000"/>
              </a:lnSpc>
            </a:pPr>
            <a:r>
              <a:rPr lang="en-US" sz="1700" dirty="0"/>
              <a:t>Charge more during periods of higher demand and higher costs (e.g., summer weekday afternoons) than other periods (e.g., weekends, mornings, evenings).</a:t>
            </a:r>
          </a:p>
          <a:p>
            <a:pPr>
              <a:lnSpc>
                <a:spcPct val="140000"/>
              </a:lnSpc>
            </a:pPr>
            <a:r>
              <a:rPr lang="en-US" sz="1700" dirty="0"/>
              <a:t>Establish (pre-determine) the pricing periods.</a:t>
            </a:r>
          </a:p>
          <a:p>
            <a:pPr>
              <a:lnSpc>
                <a:spcPct val="140000"/>
              </a:lnSpc>
            </a:pPr>
            <a:r>
              <a:rPr lang="en-US" sz="1700" dirty="0"/>
              <a:t>Often, there will be three pricing periods.</a:t>
            </a:r>
          </a:p>
          <a:p>
            <a:pPr>
              <a:lnSpc>
                <a:spcPct val="140000"/>
              </a:lnSpc>
            </a:pPr>
            <a:r>
              <a:rPr lang="en-US" sz="1700" dirty="0"/>
              <a:t>This was encouraged by President Carter’s Energy Plan in the late 1970s.</a:t>
            </a:r>
          </a:p>
        </p:txBody>
      </p:sp>
      <p:sp>
        <p:nvSpPr>
          <p:cNvPr id="1031" name="Footer Placeholder 4">
            <a:extLst>
              <a:ext uri="{FF2B5EF4-FFF2-40B4-BE49-F238E27FC236}">
                <a16:creationId xmlns:a16="http://schemas.microsoft.com/office/drawing/2014/main" id="{4D3C8A5E-C63F-91D3-3555-F1B5AF57D2E7}"/>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033" name="Slide Number Placeholder 5">
            <a:extLst>
              <a:ext uri="{FF2B5EF4-FFF2-40B4-BE49-F238E27FC236}">
                <a16:creationId xmlns:a16="http://schemas.microsoft.com/office/drawing/2014/main" id="{1950FFAB-C301-D78A-8168-926C54BF23B2}"/>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32</a:t>
            </a:fld>
            <a:endParaRPr lang="en-US"/>
          </a:p>
        </p:txBody>
      </p:sp>
    </p:spTree>
    <p:extLst>
      <p:ext uri="{BB962C8B-B14F-4D97-AF65-F5344CB8AC3E}">
        <p14:creationId xmlns:p14="http://schemas.microsoft.com/office/powerpoint/2010/main" val="981527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Southern California Edison’s (old) TOU rates</a:t>
            </a:r>
          </a:p>
        </p:txBody>
      </p:sp>
      <p:pic>
        <p:nvPicPr>
          <p:cNvPr id="4" name="Content Placeholder 3"/>
          <p:cNvPicPr>
            <a:picLocks noGrp="1" noChangeAspect="1"/>
          </p:cNvPicPr>
          <p:nvPr>
            <p:ph idx="1"/>
          </p:nvPr>
        </p:nvPicPr>
        <p:blipFill>
          <a:blip r:embed="rId2"/>
          <a:stretch>
            <a:fillRect/>
          </a:stretch>
        </p:blipFill>
        <p:spPr>
          <a:xfrm>
            <a:off x="2613891" y="1685924"/>
            <a:ext cx="6746101" cy="4671675"/>
          </a:xfrm>
          <a:prstGeom prst="rect">
            <a:avLst/>
          </a:prstGeom>
          <a:noFill/>
        </p:spPr>
      </p:pic>
      <p:sp>
        <p:nvSpPr>
          <p:cNvPr id="9" name="Footer Placeholder 3">
            <a:extLst>
              <a:ext uri="{FF2B5EF4-FFF2-40B4-BE49-F238E27FC236}">
                <a16:creationId xmlns:a16="http://schemas.microsoft.com/office/drawing/2014/main" id="{8BE90726-86F0-617A-E3CB-DC7B40CFCF81}"/>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1" name="Slide Number Placeholder 4">
            <a:extLst>
              <a:ext uri="{FF2B5EF4-FFF2-40B4-BE49-F238E27FC236}">
                <a16:creationId xmlns:a16="http://schemas.microsoft.com/office/drawing/2014/main" id="{BF0B3728-2439-33BA-FA14-5C15F3F63E8A}"/>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33</a:t>
            </a:fld>
            <a:endParaRPr lang="en-US"/>
          </a:p>
        </p:txBody>
      </p:sp>
    </p:spTree>
    <p:extLst>
      <p:ext uri="{BB962C8B-B14F-4D97-AF65-F5344CB8AC3E}">
        <p14:creationId xmlns:p14="http://schemas.microsoft.com/office/powerpoint/2010/main" val="3032545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Critical Peak Pricing</a:t>
            </a:r>
          </a:p>
        </p:txBody>
      </p:sp>
      <p:sp>
        <p:nvSpPr>
          <p:cNvPr id="3" name="Content Placeholder 2"/>
          <p:cNvSpPr>
            <a:spLocks noGrp="1"/>
          </p:cNvSpPr>
          <p:nvPr>
            <p:ph sz="half" idx="1"/>
          </p:nvPr>
        </p:nvSpPr>
        <p:spPr>
          <a:xfrm>
            <a:off x="989400" y="1685925"/>
            <a:ext cx="4928400" cy="4092575"/>
          </a:xfrm>
        </p:spPr>
        <p:txBody>
          <a:bodyPr>
            <a:normAutofit fontScale="92500" lnSpcReduction="10000"/>
          </a:bodyPr>
          <a:lstStyle/>
          <a:p>
            <a:r>
              <a:rPr lang="en-US" dirty="0"/>
              <a:t>Raise the price to very high levels up to 20(?) hours per year, when a high wholesale price or high demand is anticipated.</a:t>
            </a:r>
          </a:p>
          <a:p>
            <a:r>
              <a:rPr lang="en-US" dirty="0"/>
              <a:t>Otherwise, TOU pricing is in place.</a:t>
            </a:r>
          </a:p>
          <a:p>
            <a:r>
              <a:rPr lang="en-US" dirty="0"/>
              <a:t>This is becoming very popular (the California utilities, Georgia Power, Baltimore Gas and Electric, ComEd, etc.)</a:t>
            </a:r>
          </a:p>
        </p:txBody>
      </p:sp>
      <p:pic>
        <p:nvPicPr>
          <p:cNvPr id="4" name="Picture 3">
            <a:extLst>
              <a:ext uri="{FF2B5EF4-FFF2-40B4-BE49-F238E27FC236}">
                <a16:creationId xmlns:a16="http://schemas.microsoft.com/office/drawing/2014/main" id="{6766E487-88BD-4EAE-AE98-BC1255FCF4D0}"/>
              </a:ext>
            </a:extLst>
          </p:cNvPr>
          <p:cNvPicPr>
            <a:picLocks noChangeAspect="1"/>
          </p:cNvPicPr>
          <p:nvPr/>
        </p:nvPicPr>
        <p:blipFill>
          <a:blip r:embed="rId2"/>
          <a:stretch>
            <a:fillRect/>
          </a:stretch>
        </p:blipFill>
        <p:spPr>
          <a:xfrm>
            <a:off x="7321741" y="1685925"/>
            <a:ext cx="2833321" cy="4092575"/>
          </a:xfrm>
          <a:prstGeom prst="rect">
            <a:avLst/>
          </a:prstGeom>
          <a:noFill/>
        </p:spPr>
      </p:pic>
      <p:sp>
        <p:nvSpPr>
          <p:cNvPr id="9" name="Footer Placeholder 4">
            <a:extLst>
              <a:ext uri="{FF2B5EF4-FFF2-40B4-BE49-F238E27FC236}">
                <a16:creationId xmlns:a16="http://schemas.microsoft.com/office/drawing/2014/main" id="{86D8506E-168B-8AE6-08B2-C546B82EBBDF}"/>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1" name="Slide Number Placeholder 5">
            <a:extLst>
              <a:ext uri="{FF2B5EF4-FFF2-40B4-BE49-F238E27FC236}">
                <a16:creationId xmlns:a16="http://schemas.microsoft.com/office/drawing/2014/main" id="{3C4D968E-36FE-16E3-FFB7-57DF88AE2E94}"/>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34</a:t>
            </a:fld>
            <a:endParaRPr lang="en-US"/>
          </a:p>
        </p:txBody>
      </p:sp>
    </p:spTree>
    <p:extLst>
      <p:ext uri="{BB962C8B-B14F-4D97-AF65-F5344CB8AC3E}">
        <p14:creationId xmlns:p14="http://schemas.microsoft.com/office/powerpoint/2010/main" val="3082789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TOU Tariff with Dynamic Super-Peak Price </a:t>
            </a:r>
            <a:r>
              <a:rPr lang="en-US" sz="2400" dirty="0"/>
              <a:t>(Combine TOU and Critical Peak pricing)</a:t>
            </a:r>
          </a:p>
        </p:txBody>
      </p:sp>
      <p:sp>
        <p:nvSpPr>
          <p:cNvPr id="3" name="Content Placeholder 2"/>
          <p:cNvSpPr>
            <a:spLocks noGrp="1"/>
          </p:cNvSpPr>
          <p:nvPr>
            <p:ph idx="1"/>
          </p:nvPr>
        </p:nvSpPr>
        <p:spPr/>
        <p:txBody>
          <a:bodyPr/>
          <a:lstStyle/>
          <a:p>
            <a:pPr marL="82296" indent="0">
              <a:buNone/>
            </a:pPr>
            <a:r>
              <a:rPr lang="en-US" dirty="0"/>
              <a:t> </a:t>
            </a:r>
          </a:p>
        </p:txBody>
      </p:sp>
      <p:grpSp>
        <p:nvGrpSpPr>
          <p:cNvPr id="6" name="Group 4"/>
          <p:cNvGrpSpPr>
            <a:grpSpLocks/>
          </p:cNvGrpSpPr>
          <p:nvPr/>
        </p:nvGrpSpPr>
        <p:grpSpPr bwMode="auto">
          <a:xfrm>
            <a:off x="2819400" y="1969236"/>
            <a:ext cx="6710363" cy="4150306"/>
            <a:chOff x="2160" y="2592"/>
            <a:chExt cx="8634" cy="5328"/>
          </a:xfrm>
        </p:grpSpPr>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t="10162"/>
            <a:stretch>
              <a:fillRect/>
            </a:stretch>
          </p:blipFill>
          <p:spPr bwMode="auto">
            <a:xfrm>
              <a:off x="2160" y="2592"/>
              <a:ext cx="8634" cy="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8" name="Text Box 6"/>
            <p:cNvSpPr txBox="1">
              <a:spLocks noChangeArrowheads="1"/>
            </p:cNvSpPr>
            <p:nvPr/>
          </p:nvSpPr>
          <p:spPr bwMode="auto">
            <a:xfrm>
              <a:off x="3024" y="7344"/>
              <a:ext cx="748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en-US" sz="900">
                  <a:latin typeface="Arial" charset="0"/>
                </a:rPr>
                <a:t>     Sunday                    Monday               Tuesday           Wednesday           Thursday             Friday           Saturday</a:t>
              </a:r>
            </a:p>
          </p:txBody>
        </p:sp>
      </p:grpSp>
      <p:sp>
        <p:nvSpPr>
          <p:cNvPr id="9" name="Footer Placeholder 4">
            <a:extLst>
              <a:ext uri="{FF2B5EF4-FFF2-40B4-BE49-F238E27FC236}">
                <a16:creationId xmlns:a16="http://schemas.microsoft.com/office/drawing/2014/main" id="{974C3AE1-20D8-E81A-0F9E-EB0F8C4454EB}"/>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Tree>
    <p:extLst>
      <p:ext uri="{BB962C8B-B14F-4D97-AF65-F5344CB8AC3E}">
        <p14:creationId xmlns:p14="http://schemas.microsoft.com/office/powerpoint/2010/main" val="3194841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Interruptible Service</a:t>
            </a:r>
          </a:p>
        </p:txBody>
      </p:sp>
      <p:pic>
        <p:nvPicPr>
          <p:cNvPr id="4" name="Content Placeholder 3"/>
          <p:cNvPicPr>
            <a:picLocks noGrp="1" noChangeAspect="1"/>
          </p:cNvPicPr>
          <p:nvPr>
            <p:ph idx="1"/>
          </p:nvPr>
        </p:nvPicPr>
        <p:blipFill>
          <a:blip r:embed="rId2"/>
          <a:stretch>
            <a:fillRect/>
          </a:stretch>
        </p:blipFill>
        <p:spPr>
          <a:xfrm>
            <a:off x="4409852" y="1676323"/>
            <a:ext cx="5572948" cy="4681277"/>
          </a:xfrm>
          <a:prstGeom prst="rect">
            <a:avLst/>
          </a:prstGeom>
          <a:noFill/>
        </p:spPr>
      </p:pic>
      <p:sp>
        <p:nvSpPr>
          <p:cNvPr id="9" name="Footer Placeholder 3">
            <a:extLst>
              <a:ext uri="{FF2B5EF4-FFF2-40B4-BE49-F238E27FC236}">
                <a16:creationId xmlns:a16="http://schemas.microsoft.com/office/drawing/2014/main" id="{F78DFADC-7C73-544A-E87F-A98569758A6F}"/>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1" name="Slide Number Placeholder 4">
            <a:extLst>
              <a:ext uri="{FF2B5EF4-FFF2-40B4-BE49-F238E27FC236}">
                <a16:creationId xmlns:a16="http://schemas.microsoft.com/office/drawing/2014/main" id="{A0AFEFD8-3A10-121D-C4CC-679178047EC5}"/>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36</a:t>
            </a:fld>
            <a:endParaRPr lang="en-US"/>
          </a:p>
        </p:txBody>
      </p:sp>
      <p:sp>
        <p:nvSpPr>
          <p:cNvPr id="3" name="TextBox 2">
            <a:extLst>
              <a:ext uri="{FF2B5EF4-FFF2-40B4-BE49-F238E27FC236}">
                <a16:creationId xmlns:a16="http://schemas.microsoft.com/office/drawing/2014/main" id="{592874C3-4391-2010-0372-86FDFFCEDCC8}"/>
              </a:ext>
            </a:extLst>
          </p:cNvPr>
          <p:cNvSpPr txBox="1"/>
          <p:nvPr/>
        </p:nvSpPr>
        <p:spPr>
          <a:xfrm>
            <a:off x="10015995" y="5637378"/>
            <a:ext cx="1886094" cy="646331"/>
          </a:xfrm>
          <a:prstGeom prst="rect">
            <a:avLst/>
          </a:prstGeom>
          <a:noFill/>
        </p:spPr>
        <p:txBody>
          <a:bodyPr wrap="square" rtlCol="0">
            <a:spAutoFit/>
          </a:bodyPr>
          <a:lstStyle/>
          <a:p>
            <a:r>
              <a:rPr lang="en-US"/>
              <a:t>Tariff Example from Wisconsin</a:t>
            </a:r>
            <a:endParaRPr lang="en-US" dirty="0"/>
          </a:p>
        </p:txBody>
      </p:sp>
      <p:sp>
        <p:nvSpPr>
          <p:cNvPr id="5" name="TextBox 4">
            <a:extLst>
              <a:ext uri="{FF2B5EF4-FFF2-40B4-BE49-F238E27FC236}">
                <a16:creationId xmlns:a16="http://schemas.microsoft.com/office/drawing/2014/main" id="{F86A4503-6AE4-21B6-A7A7-C728AAB0F94F}"/>
              </a:ext>
            </a:extLst>
          </p:cNvPr>
          <p:cNvSpPr txBox="1"/>
          <p:nvPr/>
        </p:nvSpPr>
        <p:spPr>
          <a:xfrm>
            <a:off x="474238" y="2224702"/>
            <a:ext cx="3327706" cy="4247317"/>
          </a:xfrm>
          <a:prstGeom prst="rect">
            <a:avLst/>
          </a:prstGeom>
          <a:noFill/>
        </p:spPr>
        <p:txBody>
          <a:bodyPr wrap="none" rtlCol="0">
            <a:spAutoFit/>
          </a:bodyPr>
          <a:lstStyle/>
          <a:p>
            <a:r>
              <a:rPr lang="en-US" dirty="0"/>
              <a:t>Customers subscribe to</a:t>
            </a:r>
          </a:p>
          <a:p>
            <a:r>
              <a:rPr lang="en-US" dirty="0"/>
              <a:t>lower reliability service </a:t>
            </a:r>
          </a:p>
          <a:p>
            <a:r>
              <a:rPr lang="en-US" dirty="0"/>
              <a:t>in return for a lower price.</a:t>
            </a:r>
          </a:p>
          <a:p>
            <a:endParaRPr lang="en-US" dirty="0"/>
          </a:p>
          <a:p>
            <a:r>
              <a:rPr lang="en-US" dirty="0"/>
              <a:t>Provides a means of rationing</a:t>
            </a:r>
          </a:p>
          <a:p>
            <a:r>
              <a:rPr lang="en-US" dirty="0"/>
              <a:t>electricity when there is a</a:t>
            </a:r>
          </a:p>
          <a:p>
            <a:r>
              <a:rPr lang="en-US" dirty="0"/>
              <a:t>shortage of generation.</a:t>
            </a:r>
          </a:p>
          <a:p>
            <a:endParaRPr lang="en-US" dirty="0"/>
          </a:p>
          <a:p>
            <a:r>
              <a:rPr lang="en-US" dirty="0"/>
              <a:t>In some jurisdictions, no need</a:t>
            </a:r>
          </a:p>
          <a:p>
            <a:r>
              <a:rPr lang="en-US" dirty="0"/>
              <a:t>to hold reserves to meet</a:t>
            </a:r>
          </a:p>
          <a:p>
            <a:r>
              <a:rPr lang="en-US" dirty="0"/>
              <a:t>the needs of interruptible</a:t>
            </a:r>
          </a:p>
          <a:p>
            <a:r>
              <a:rPr lang="en-US" dirty="0"/>
              <a:t>energy consumers.</a:t>
            </a:r>
          </a:p>
          <a:p>
            <a:endParaRPr lang="en-US" dirty="0"/>
          </a:p>
          <a:p>
            <a:r>
              <a:rPr lang="en-US" dirty="0"/>
              <a:t>In some markets, can be used</a:t>
            </a:r>
          </a:p>
          <a:p>
            <a:r>
              <a:rPr lang="en-US" dirty="0"/>
              <a:t>as an operating reserve.</a:t>
            </a:r>
          </a:p>
        </p:txBody>
      </p:sp>
    </p:spTree>
    <p:extLst>
      <p:ext uri="{BB962C8B-B14F-4D97-AF65-F5344CB8AC3E}">
        <p14:creationId xmlns:p14="http://schemas.microsoft.com/office/powerpoint/2010/main" val="4073571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291F-974F-2F37-DF81-82FEC5C5F439}"/>
              </a:ext>
            </a:extLst>
          </p:cNvPr>
          <p:cNvSpPr>
            <a:spLocks noGrp="1"/>
          </p:cNvSpPr>
          <p:nvPr>
            <p:ph type="title"/>
          </p:nvPr>
        </p:nvSpPr>
        <p:spPr/>
        <p:txBody>
          <a:bodyPr/>
          <a:lstStyle/>
          <a:p>
            <a:r>
              <a:rPr lang="en-US" dirty="0"/>
              <a:t>For Consumers with Rooftop Solar</a:t>
            </a:r>
          </a:p>
        </p:txBody>
      </p:sp>
      <p:sp>
        <p:nvSpPr>
          <p:cNvPr id="3" name="Content Placeholder 2">
            <a:extLst>
              <a:ext uri="{FF2B5EF4-FFF2-40B4-BE49-F238E27FC236}">
                <a16:creationId xmlns:a16="http://schemas.microsoft.com/office/drawing/2014/main" id="{9708998D-F90A-A150-8BE8-28E71FFD7EBB}"/>
              </a:ext>
            </a:extLst>
          </p:cNvPr>
          <p:cNvSpPr>
            <a:spLocks noGrp="1"/>
          </p:cNvSpPr>
          <p:nvPr>
            <p:ph idx="1"/>
          </p:nvPr>
        </p:nvSpPr>
        <p:spPr>
          <a:xfrm>
            <a:off x="989400" y="1685925"/>
            <a:ext cx="3850289" cy="4671675"/>
          </a:xfrm>
        </p:spPr>
        <p:txBody>
          <a:bodyPr>
            <a:normAutofit fontScale="92500"/>
          </a:bodyPr>
          <a:lstStyle/>
          <a:p>
            <a:pPr lvl="1"/>
            <a:r>
              <a:rPr lang="en-US" sz="1600" i="0" dirty="0"/>
              <a:t>Pay for the net export of energy back to the grid each hour or interval that there is a net export?</a:t>
            </a:r>
          </a:p>
          <a:p>
            <a:pPr lvl="1"/>
            <a:r>
              <a:rPr lang="en-US" sz="1600" i="0" dirty="0"/>
              <a:t>Pay for the net </a:t>
            </a:r>
            <a:r>
              <a:rPr lang="en-US" sz="1600" i="0" dirty="0">
                <a:solidFill>
                  <a:srgbClr val="0070C0"/>
                </a:solidFill>
              </a:rPr>
              <a:t>monthly</a:t>
            </a:r>
            <a:r>
              <a:rPr lang="en-US" sz="1600" i="0" dirty="0"/>
              <a:t> export of energy back to the grid</a:t>
            </a:r>
            <a:r>
              <a:rPr lang="en-US" sz="1600" i="0" dirty="0">
                <a:solidFill>
                  <a:schemeClr val="accent2">
                    <a:lumMod val="50000"/>
                  </a:schemeClr>
                </a:solidFill>
              </a:rPr>
              <a:t>?</a:t>
            </a:r>
          </a:p>
          <a:p>
            <a:pPr lvl="1"/>
            <a:r>
              <a:rPr lang="en-US" sz="1600" i="0" dirty="0"/>
              <a:t>Charge the consumer for all electricity used at the premise and credit or pay the consumer for all the electricity generated by the PV system at the customer’s site?</a:t>
            </a:r>
          </a:p>
          <a:p>
            <a:pPr lvl="1"/>
            <a:r>
              <a:rPr lang="en-US" sz="1600" i="0" dirty="0">
                <a:solidFill>
                  <a:schemeClr val="accent2">
                    <a:lumMod val="50000"/>
                  </a:schemeClr>
                </a:solidFill>
              </a:rPr>
              <a:t>This gets complicated if there are “blocks” in the usage charges.</a:t>
            </a:r>
          </a:p>
          <a:p>
            <a:endParaRPr lang="en-US" dirty="0"/>
          </a:p>
        </p:txBody>
      </p:sp>
      <p:sp>
        <p:nvSpPr>
          <p:cNvPr id="4" name="Footer Placeholder 3">
            <a:extLst>
              <a:ext uri="{FF2B5EF4-FFF2-40B4-BE49-F238E27FC236}">
                <a16:creationId xmlns:a16="http://schemas.microsoft.com/office/drawing/2014/main" id="{27230272-E2A4-A67C-9CF1-5BEC80F7CBC1}"/>
              </a:ext>
            </a:extLst>
          </p:cNvPr>
          <p:cNvSpPr>
            <a:spLocks noGrp="1"/>
          </p:cNvSpPr>
          <p:nvPr>
            <p:ph type="ftr" sz="quarter" idx="11"/>
          </p:nvPr>
        </p:nvSpPr>
        <p:spPr/>
        <p:txBody>
          <a:bodyPr/>
          <a:lstStyle/>
          <a:p>
            <a:pPr>
              <a:spcAft>
                <a:spcPts val="600"/>
              </a:spcAft>
            </a:pPr>
            <a:r>
              <a:rPr lang="en-US" dirty="0"/>
              <a:t>Rate structures</a:t>
            </a:r>
          </a:p>
        </p:txBody>
      </p:sp>
      <p:sp>
        <p:nvSpPr>
          <p:cNvPr id="5" name="Slide Number Placeholder 4">
            <a:extLst>
              <a:ext uri="{FF2B5EF4-FFF2-40B4-BE49-F238E27FC236}">
                <a16:creationId xmlns:a16="http://schemas.microsoft.com/office/drawing/2014/main" id="{5EEFCE9D-5747-2F59-A443-B1C69C237429}"/>
              </a:ext>
            </a:extLst>
          </p:cNvPr>
          <p:cNvSpPr>
            <a:spLocks noGrp="1"/>
          </p:cNvSpPr>
          <p:nvPr>
            <p:ph type="sldNum" sz="quarter" idx="12"/>
          </p:nvPr>
        </p:nvSpPr>
        <p:spPr/>
        <p:txBody>
          <a:bodyPr/>
          <a:lstStyle/>
          <a:p>
            <a:fld id="{FF2BD96E-3838-45D2-9031-D3AF67C920A5}" type="slidenum">
              <a:rPr lang="en-US" smtClean="0"/>
              <a:t>37</a:t>
            </a:fld>
            <a:endParaRPr lang="en-US" dirty="0"/>
          </a:p>
        </p:txBody>
      </p:sp>
      <p:pic>
        <p:nvPicPr>
          <p:cNvPr id="6" name="Picture 5">
            <a:extLst>
              <a:ext uri="{FF2B5EF4-FFF2-40B4-BE49-F238E27FC236}">
                <a16:creationId xmlns:a16="http://schemas.microsoft.com/office/drawing/2014/main" id="{635863FF-9809-108D-3A05-527687D9D773}"/>
              </a:ext>
            </a:extLst>
          </p:cNvPr>
          <p:cNvPicPr>
            <a:picLocks noChangeAspect="1"/>
          </p:cNvPicPr>
          <p:nvPr/>
        </p:nvPicPr>
        <p:blipFill>
          <a:blip r:embed="rId2"/>
          <a:stretch>
            <a:fillRect/>
          </a:stretch>
        </p:blipFill>
        <p:spPr>
          <a:xfrm>
            <a:off x="7194141" y="2309"/>
            <a:ext cx="4109073" cy="3541452"/>
          </a:xfrm>
          <a:prstGeom prst="rect">
            <a:avLst/>
          </a:prstGeom>
        </p:spPr>
      </p:pic>
      <p:pic>
        <p:nvPicPr>
          <p:cNvPr id="9" name="Picture 8">
            <a:extLst>
              <a:ext uri="{FF2B5EF4-FFF2-40B4-BE49-F238E27FC236}">
                <a16:creationId xmlns:a16="http://schemas.microsoft.com/office/drawing/2014/main" id="{1C201C73-4E6C-FB53-CF1E-99A091709C90}"/>
              </a:ext>
            </a:extLst>
          </p:cNvPr>
          <p:cNvPicPr>
            <a:picLocks noChangeAspect="1"/>
          </p:cNvPicPr>
          <p:nvPr/>
        </p:nvPicPr>
        <p:blipFill>
          <a:blip r:embed="rId3"/>
          <a:stretch>
            <a:fillRect/>
          </a:stretch>
        </p:blipFill>
        <p:spPr>
          <a:xfrm>
            <a:off x="5384801" y="3665677"/>
            <a:ext cx="6358150" cy="2797034"/>
          </a:xfrm>
          <a:prstGeom prst="rect">
            <a:avLst/>
          </a:prstGeom>
        </p:spPr>
      </p:pic>
    </p:spTree>
    <p:extLst>
      <p:ext uri="{BB962C8B-B14F-4D97-AF65-F5344CB8AC3E}">
        <p14:creationId xmlns:p14="http://schemas.microsoft.com/office/powerpoint/2010/main" val="1050925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BABB9-33AE-4953-38B3-A49A622F0A60}"/>
              </a:ext>
            </a:extLst>
          </p:cNvPr>
          <p:cNvSpPr>
            <a:spLocks noGrp="1"/>
          </p:cNvSpPr>
          <p:nvPr>
            <p:ph type="title"/>
          </p:nvPr>
        </p:nvSpPr>
        <p:spPr/>
        <p:txBody>
          <a:bodyPr/>
          <a:lstStyle/>
          <a:p>
            <a:r>
              <a:rPr lang="en-US" dirty="0"/>
              <a:t>Subsidized Rates for Lower Income Consumers? </a:t>
            </a:r>
          </a:p>
        </p:txBody>
      </p:sp>
      <p:sp>
        <p:nvSpPr>
          <p:cNvPr id="3" name="Content Placeholder 2">
            <a:extLst>
              <a:ext uri="{FF2B5EF4-FFF2-40B4-BE49-F238E27FC236}">
                <a16:creationId xmlns:a16="http://schemas.microsoft.com/office/drawing/2014/main" id="{FF90BBA5-EABF-CCB2-566C-29713F32C07E}"/>
              </a:ext>
            </a:extLst>
          </p:cNvPr>
          <p:cNvSpPr>
            <a:spLocks noGrp="1"/>
          </p:cNvSpPr>
          <p:nvPr>
            <p:ph idx="1"/>
          </p:nvPr>
        </p:nvSpPr>
        <p:spPr/>
        <p:txBody>
          <a:bodyPr/>
          <a:lstStyle/>
          <a:p>
            <a:r>
              <a:rPr lang="en-US" dirty="0"/>
              <a:t>Sometimes called “lifeline rates.”</a:t>
            </a:r>
          </a:p>
          <a:p>
            <a:r>
              <a:rPr lang="en-US" dirty="0"/>
              <a:t>Lower the first block of an increasing (inclining) block rate below cost, to provide a discount to consumers with low consumption.  (Doesn’t work very well, since low-income consumers do not necessarily have low consumption.)</a:t>
            </a:r>
          </a:p>
          <a:p>
            <a:r>
              <a:rPr lang="en-US" dirty="0"/>
              <a:t>Alternatively, provide a discount to consumers who “qualify” as low income (e.g., are receiving various government benefits).</a:t>
            </a:r>
          </a:p>
        </p:txBody>
      </p:sp>
      <p:sp>
        <p:nvSpPr>
          <p:cNvPr id="4" name="Footer Placeholder 3">
            <a:extLst>
              <a:ext uri="{FF2B5EF4-FFF2-40B4-BE49-F238E27FC236}">
                <a16:creationId xmlns:a16="http://schemas.microsoft.com/office/drawing/2014/main" id="{1537AF11-4902-A955-7F52-4F17DC453EE8}"/>
              </a:ext>
            </a:extLst>
          </p:cNvPr>
          <p:cNvSpPr>
            <a:spLocks noGrp="1"/>
          </p:cNvSpPr>
          <p:nvPr>
            <p:ph type="ftr" sz="quarter" idx="11"/>
          </p:nvPr>
        </p:nvSpPr>
        <p:spPr/>
        <p:txBody>
          <a:bodyPr/>
          <a:lstStyle/>
          <a:p>
            <a:pPr>
              <a:spcAft>
                <a:spcPts val="600"/>
              </a:spcAft>
            </a:pPr>
            <a:r>
              <a:rPr lang="en-US" dirty="0"/>
              <a:t>Rate structures</a:t>
            </a:r>
          </a:p>
        </p:txBody>
      </p:sp>
      <p:sp>
        <p:nvSpPr>
          <p:cNvPr id="5" name="Slide Number Placeholder 4">
            <a:extLst>
              <a:ext uri="{FF2B5EF4-FFF2-40B4-BE49-F238E27FC236}">
                <a16:creationId xmlns:a16="http://schemas.microsoft.com/office/drawing/2014/main" id="{170BFB91-3711-41E7-0CDB-097EF7BC0B55}"/>
              </a:ext>
            </a:extLst>
          </p:cNvPr>
          <p:cNvSpPr>
            <a:spLocks noGrp="1"/>
          </p:cNvSpPr>
          <p:nvPr>
            <p:ph type="sldNum" sz="quarter" idx="12"/>
          </p:nvPr>
        </p:nvSpPr>
        <p:spPr/>
        <p:txBody>
          <a:bodyPr/>
          <a:lstStyle/>
          <a:p>
            <a:fld id="{FF2BD96E-3838-45D2-9031-D3AF67C920A5}" type="slidenum">
              <a:rPr lang="en-US" smtClean="0"/>
              <a:t>38</a:t>
            </a:fld>
            <a:endParaRPr lang="en-US" dirty="0"/>
          </a:p>
        </p:txBody>
      </p:sp>
    </p:spTree>
    <p:extLst>
      <p:ext uri="{BB962C8B-B14F-4D97-AF65-F5344CB8AC3E}">
        <p14:creationId xmlns:p14="http://schemas.microsoft.com/office/powerpoint/2010/main" val="659755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AD4C-4F2E-C188-2442-A5C1F13355C2}"/>
              </a:ext>
            </a:extLst>
          </p:cNvPr>
          <p:cNvSpPr>
            <a:spLocks noGrp="1"/>
          </p:cNvSpPr>
          <p:nvPr>
            <p:ph type="title"/>
          </p:nvPr>
        </p:nvSpPr>
        <p:spPr/>
        <p:txBody>
          <a:bodyPr/>
          <a:lstStyle/>
          <a:p>
            <a:r>
              <a:rPr lang="en-US" dirty="0"/>
              <a:t>Income-Based Demand Charges</a:t>
            </a:r>
          </a:p>
        </p:txBody>
      </p:sp>
      <p:sp>
        <p:nvSpPr>
          <p:cNvPr id="3" name="Content Placeholder 2">
            <a:extLst>
              <a:ext uri="{FF2B5EF4-FFF2-40B4-BE49-F238E27FC236}">
                <a16:creationId xmlns:a16="http://schemas.microsoft.com/office/drawing/2014/main" id="{FC56427A-DE37-FEBC-2115-D3B89530C25F}"/>
              </a:ext>
            </a:extLst>
          </p:cNvPr>
          <p:cNvSpPr>
            <a:spLocks noGrp="1"/>
          </p:cNvSpPr>
          <p:nvPr>
            <p:ph idx="1"/>
          </p:nvPr>
        </p:nvSpPr>
        <p:spPr/>
        <p:txBody>
          <a:bodyPr/>
          <a:lstStyle/>
          <a:p>
            <a:r>
              <a:rPr lang="en-US" dirty="0"/>
              <a:t>What??</a:t>
            </a:r>
          </a:p>
          <a:p>
            <a:r>
              <a:rPr lang="en-US" dirty="0"/>
              <a:t>This is suggested in Borenstein, Fowlie, Sallee, Designing Electricity Rates for an Equitable Energy Transition, UC-Berkeley.</a:t>
            </a:r>
          </a:p>
        </p:txBody>
      </p:sp>
      <p:sp>
        <p:nvSpPr>
          <p:cNvPr id="4" name="Footer Placeholder 3">
            <a:extLst>
              <a:ext uri="{FF2B5EF4-FFF2-40B4-BE49-F238E27FC236}">
                <a16:creationId xmlns:a16="http://schemas.microsoft.com/office/drawing/2014/main" id="{7091E22B-1A80-8D2D-7092-DB983C5A1B5A}"/>
              </a:ext>
            </a:extLst>
          </p:cNvPr>
          <p:cNvSpPr>
            <a:spLocks noGrp="1"/>
          </p:cNvSpPr>
          <p:nvPr>
            <p:ph type="ftr" sz="quarter" idx="11"/>
          </p:nvPr>
        </p:nvSpPr>
        <p:spPr/>
        <p:txBody>
          <a:bodyPr/>
          <a:lstStyle/>
          <a:p>
            <a:pPr>
              <a:spcAft>
                <a:spcPts val="600"/>
              </a:spcAft>
            </a:pPr>
            <a:r>
              <a:rPr lang="en-US" dirty="0"/>
              <a:t>Rate structures</a:t>
            </a:r>
          </a:p>
        </p:txBody>
      </p:sp>
      <p:sp>
        <p:nvSpPr>
          <p:cNvPr id="5" name="Slide Number Placeholder 4">
            <a:extLst>
              <a:ext uri="{FF2B5EF4-FFF2-40B4-BE49-F238E27FC236}">
                <a16:creationId xmlns:a16="http://schemas.microsoft.com/office/drawing/2014/main" id="{64ACA47B-8B78-A8B8-BA1F-6AC144BD3360}"/>
              </a:ext>
            </a:extLst>
          </p:cNvPr>
          <p:cNvSpPr>
            <a:spLocks noGrp="1"/>
          </p:cNvSpPr>
          <p:nvPr>
            <p:ph type="sldNum" sz="quarter" idx="12"/>
          </p:nvPr>
        </p:nvSpPr>
        <p:spPr/>
        <p:txBody>
          <a:bodyPr/>
          <a:lstStyle/>
          <a:p>
            <a:fld id="{FF2BD96E-3838-45D2-9031-D3AF67C920A5}" type="slidenum">
              <a:rPr lang="en-US" smtClean="0"/>
              <a:t>39</a:t>
            </a:fld>
            <a:endParaRPr lang="en-US" dirty="0"/>
          </a:p>
        </p:txBody>
      </p:sp>
      <p:pic>
        <p:nvPicPr>
          <p:cNvPr id="7" name="Picture 6">
            <a:extLst>
              <a:ext uri="{FF2B5EF4-FFF2-40B4-BE49-F238E27FC236}">
                <a16:creationId xmlns:a16="http://schemas.microsoft.com/office/drawing/2014/main" id="{72057DDA-0CA8-0216-6DD9-BEC5EDEF72FA}"/>
              </a:ext>
            </a:extLst>
          </p:cNvPr>
          <p:cNvPicPr>
            <a:picLocks noChangeAspect="1"/>
          </p:cNvPicPr>
          <p:nvPr/>
        </p:nvPicPr>
        <p:blipFill>
          <a:blip r:embed="rId2"/>
          <a:stretch>
            <a:fillRect/>
          </a:stretch>
        </p:blipFill>
        <p:spPr>
          <a:xfrm>
            <a:off x="157327" y="3585406"/>
            <a:ext cx="4995442" cy="2239133"/>
          </a:xfrm>
          <a:prstGeom prst="rect">
            <a:avLst/>
          </a:prstGeom>
        </p:spPr>
      </p:pic>
      <p:pic>
        <p:nvPicPr>
          <p:cNvPr id="9" name="Picture 8">
            <a:extLst>
              <a:ext uri="{FF2B5EF4-FFF2-40B4-BE49-F238E27FC236}">
                <a16:creationId xmlns:a16="http://schemas.microsoft.com/office/drawing/2014/main" id="{9DA2E191-9B81-D75E-403B-F4172E40712F}"/>
              </a:ext>
            </a:extLst>
          </p:cNvPr>
          <p:cNvPicPr>
            <a:picLocks noChangeAspect="1"/>
          </p:cNvPicPr>
          <p:nvPr/>
        </p:nvPicPr>
        <p:blipFill>
          <a:blip r:embed="rId3"/>
          <a:stretch>
            <a:fillRect/>
          </a:stretch>
        </p:blipFill>
        <p:spPr>
          <a:xfrm>
            <a:off x="7251284" y="3830596"/>
            <a:ext cx="4029887" cy="2472558"/>
          </a:xfrm>
          <a:prstGeom prst="rect">
            <a:avLst/>
          </a:prstGeom>
        </p:spPr>
      </p:pic>
    </p:spTree>
    <p:extLst>
      <p:ext uri="{BB962C8B-B14F-4D97-AF65-F5344CB8AC3E}">
        <p14:creationId xmlns:p14="http://schemas.microsoft.com/office/powerpoint/2010/main" val="1366234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989400" y="563402"/>
            <a:ext cx="4075200" cy="2058573"/>
          </a:xfrm>
        </p:spPr>
        <p:txBody>
          <a:bodyPr>
            <a:normAutofit/>
          </a:bodyPr>
          <a:lstStyle/>
          <a:p>
            <a:r>
              <a:rPr lang="en-US" dirty="0"/>
              <a:t>Topic One</a:t>
            </a: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990000" y="4248000"/>
            <a:ext cx="4075200" cy="1520975"/>
          </a:xfrm>
        </p:spPr>
        <p:txBody>
          <a:bodyPr>
            <a:normAutofit/>
          </a:bodyPr>
          <a:lstStyle/>
          <a:p>
            <a:pPr marL="82296" lvl="1">
              <a:lnSpc>
                <a:spcPct val="140000"/>
              </a:lnSpc>
              <a:spcBef>
                <a:spcPts val="600"/>
              </a:spcBef>
              <a:buSzPct val="80000"/>
            </a:pPr>
            <a:r>
              <a:rPr lang="en-US" sz="2000" i="0" dirty="0"/>
              <a:t>Rate Making under Cost-of-Service Regulation</a:t>
            </a:r>
          </a:p>
        </p:txBody>
      </p:sp>
      <p:pic>
        <p:nvPicPr>
          <p:cNvPr id="6" name="Picture Placeholder 4">
            <a:extLst>
              <a:ext uri="{FF2B5EF4-FFF2-40B4-BE49-F238E27FC236}">
                <a16:creationId xmlns:a16="http://schemas.microsoft.com/office/drawing/2014/main" id="{39D92EC8-7B8B-22C4-3653-58817F959430}"/>
              </a:ext>
            </a:extLst>
          </p:cNvPr>
          <p:cNvPicPr>
            <a:picLocks noGrp="1" noChangeAspect="1"/>
          </p:cNvPicPr>
          <p:nvPr>
            <p:ph type="pic" sz="quarter" idx="14"/>
          </p:nvPr>
        </p:nvPicPr>
        <p:blipFill rotWithShape="1">
          <a:blip r:embed="rId3"/>
          <a:srcRect t="3450" b="3450"/>
          <a:stretch/>
        </p:blipFill>
        <p:spPr>
          <a:xfrm>
            <a:off x="6719455" y="1879023"/>
            <a:ext cx="4995863" cy="2698750"/>
          </a:xfrm>
          <a:noFill/>
        </p:spPr>
      </p:pic>
    </p:spTree>
    <p:extLst>
      <p:ext uri="{BB962C8B-B14F-4D97-AF65-F5344CB8AC3E}">
        <p14:creationId xmlns:p14="http://schemas.microsoft.com/office/powerpoint/2010/main" val="1236675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1074-13B1-A865-3885-484E5B8D7D0B}"/>
              </a:ext>
            </a:extLst>
          </p:cNvPr>
          <p:cNvSpPr>
            <a:spLocks noGrp="1"/>
          </p:cNvSpPr>
          <p:nvPr>
            <p:ph type="title"/>
          </p:nvPr>
        </p:nvSpPr>
        <p:spPr>
          <a:xfrm>
            <a:off x="989400" y="395289"/>
            <a:ext cx="10213200" cy="1112836"/>
          </a:xfrm>
        </p:spPr>
        <p:txBody>
          <a:bodyPr anchor="b">
            <a:normAutofit/>
          </a:bodyPr>
          <a:lstStyle/>
          <a:p>
            <a:r>
              <a:rPr lang="en-US" dirty="0"/>
              <a:t>Prepayment</a:t>
            </a:r>
          </a:p>
        </p:txBody>
      </p:sp>
      <p:pic>
        <p:nvPicPr>
          <p:cNvPr id="6" name="Content Placeholder 5">
            <a:extLst>
              <a:ext uri="{FF2B5EF4-FFF2-40B4-BE49-F238E27FC236}">
                <a16:creationId xmlns:a16="http://schemas.microsoft.com/office/drawing/2014/main" id="{C275AFBC-439C-E0E5-A6E5-011690255D25}"/>
              </a:ext>
            </a:extLst>
          </p:cNvPr>
          <p:cNvPicPr>
            <a:picLocks noGrp="1" noChangeAspect="1"/>
          </p:cNvPicPr>
          <p:nvPr>
            <p:ph sz="half" idx="1"/>
          </p:nvPr>
        </p:nvPicPr>
        <p:blipFill>
          <a:blip r:embed="rId2"/>
          <a:stretch>
            <a:fillRect/>
          </a:stretch>
        </p:blipFill>
        <p:spPr>
          <a:xfrm>
            <a:off x="414914" y="1815235"/>
            <a:ext cx="3417299" cy="4092575"/>
          </a:xfrm>
          <a:prstGeom prst="rect">
            <a:avLst/>
          </a:prstGeom>
          <a:noFill/>
        </p:spPr>
      </p:pic>
      <p:sp>
        <p:nvSpPr>
          <p:cNvPr id="11" name="Content Placeholder 3">
            <a:extLst>
              <a:ext uri="{FF2B5EF4-FFF2-40B4-BE49-F238E27FC236}">
                <a16:creationId xmlns:a16="http://schemas.microsoft.com/office/drawing/2014/main" id="{BB3AA35C-EBB1-70A0-1DD8-65337EDEC847}"/>
              </a:ext>
            </a:extLst>
          </p:cNvPr>
          <p:cNvSpPr>
            <a:spLocks noGrp="1"/>
          </p:cNvSpPr>
          <p:nvPr>
            <p:ph sz="half" idx="2"/>
          </p:nvPr>
        </p:nvSpPr>
        <p:spPr>
          <a:xfrm>
            <a:off x="4036291" y="544945"/>
            <a:ext cx="7166311" cy="5708073"/>
          </a:xfrm>
        </p:spPr>
        <p:txBody>
          <a:bodyPr>
            <a:normAutofit fontScale="85000" lnSpcReduction="10000"/>
          </a:bodyPr>
          <a:lstStyle/>
          <a:p>
            <a:pPr marL="0" indent="0">
              <a:buNone/>
            </a:pPr>
            <a:r>
              <a:rPr lang="en-US" b="1" dirty="0"/>
              <a:t>Pay in advance.  If your balance drops to zero, you are cut off. </a:t>
            </a:r>
          </a:p>
          <a:p>
            <a:pPr marL="0" indent="0">
              <a:buNone/>
            </a:pPr>
            <a:r>
              <a:rPr lang="en-US" dirty="0"/>
              <a:t>Benefits:</a:t>
            </a:r>
          </a:p>
          <a:p>
            <a:pPr marL="702900" lvl="1" indent="-342900">
              <a:buFont typeface="Arial" panose="020B0604020202020204" pitchFamily="34" charset="0"/>
              <a:buChar char="•"/>
            </a:pPr>
            <a:r>
              <a:rPr lang="en-US" dirty="0"/>
              <a:t>Eliminates customer credit risks; reduces write-offs.</a:t>
            </a:r>
          </a:p>
          <a:p>
            <a:pPr marL="702900" lvl="1" indent="-342900">
              <a:buFont typeface="Arial" panose="020B0604020202020204" pitchFamily="34" charset="0"/>
              <a:buChar char="•"/>
            </a:pPr>
            <a:r>
              <a:rPr lang="en-US" dirty="0"/>
              <a:t>Reduces cross-subsidies to those who fail to pay their electric bill.</a:t>
            </a:r>
          </a:p>
          <a:p>
            <a:pPr marL="702900" lvl="1" indent="-342900">
              <a:buFont typeface="Arial" panose="020B0604020202020204" pitchFamily="34" charset="0"/>
              <a:buChar char="•"/>
            </a:pPr>
            <a:r>
              <a:rPr lang="en-US" dirty="0"/>
              <a:t>Has a very large conservation effect – usually over 10%.</a:t>
            </a:r>
          </a:p>
          <a:p>
            <a:pPr marL="702900" lvl="1" indent="-342900">
              <a:buFont typeface="Arial" panose="020B0604020202020204" pitchFamily="34" charset="0"/>
              <a:buChar char="•"/>
            </a:pPr>
            <a:r>
              <a:rPr lang="en-US" dirty="0"/>
              <a:t>No need to send bills.</a:t>
            </a:r>
          </a:p>
          <a:p>
            <a:pPr marL="702900" lvl="1" indent="-342900">
              <a:buFont typeface="Arial" panose="020B0604020202020204" pitchFamily="34" charset="0"/>
              <a:buChar char="•"/>
            </a:pPr>
            <a:r>
              <a:rPr lang="en-US" dirty="0"/>
              <a:t>Consumers receive useful price and usage information.</a:t>
            </a:r>
          </a:p>
          <a:p>
            <a:pPr marL="0" indent="0">
              <a:buNone/>
            </a:pPr>
            <a:r>
              <a:rPr lang="en-US" dirty="0"/>
              <a:t>Disadvantages</a:t>
            </a:r>
          </a:p>
          <a:p>
            <a:pPr marL="702900" lvl="1" indent="-342900">
              <a:lnSpc>
                <a:spcPct val="160000"/>
              </a:lnSpc>
              <a:buFont typeface="Arial" panose="020B0604020202020204" pitchFamily="34" charset="0"/>
              <a:buChar char="•"/>
            </a:pPr>
            <a:r>
              <a:rPr lang="en-US" dirty="0"/>
              <a:t>It is not for everyone. Someone with medical needs. shouldn’t be put on it.</a:t>
            </a:r>
          </a:p>
          <a:p>
            <a:pPr marL="702900" lvl="1" indent="-342900">
              <a:lnSpc>
                <a:spcPct val="160000"/>
              </a:lnSpc>
              <a:buFont typeface="Arial" panose="020B0604020202020204" pitchFamily="34" charset="0"/>
              <a:buChar char="•"/>
            </a:pPr>
            <a:r>
              <a:rPr lang="en-US" dirty="0"/>
              <a:t>It tends to be more expensive.</a:t>
            </a:r>
          </a:p>
        </p:txBody>
      </p:sp>
      <p:sp>
        <p:nvSpPr>
          <p:cNvPr id="4" name="Footer Placeholder 3">
            <a:extLst>
              <a:ext uri="{FF2B5EF4-FFF2-40B4-BE49-F238E27FC236}">
                <a16:creationId xmlns:a16="http://schemas.microsoft.com/office/drawing/2014/main" id="{34D9CBEF-C902-63E6-BA6B-F54EF7900889}"/>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 structures</a:t>
            </a:r>
          </a:p>
        </p:txBody>
      </p:sp>
      <p:sp>
        <p:nvSpPr>
          <p:cNvPr id="5" name="Slide Number Placeholder 4">
            <a:extLst>
              <a:ext uri="{FF2B5EF4-FFF2-40B4-BE49-F238E27FC236}">
                <a16:creationId xmlns:a16="http://schemas.microsoft.com/office/drawing/2014/main" id="{AC0C3B7F-1A99-F8A2-93F9-4812EF03E5D2}"/>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FF2BD96E-3838-45D2-9031-D3AF67C920A5}" type="slidenum">
              <a:rPr lang="en-US" smtClean="0"/>
              <a:pPr>
                <a:spcAft>
                  <a:spcPts val="600"/>
                </a:spcAft>
              </a:pPr>
              <a:t>40</a:t>
            </a:fld>
            <a:endParaRPr lang="en-US"/>
          </a:p>
        </p:txBody>
      </p:sp>
    </p:spTree>
    <p:extLst>
      <p:ext uri="{BB962C8B-B14F-4D97-AF65-F5344CB8AC3E}">
        <p14:creationId xmlns:p14="http://schemas.microsoft.com/office/powerpoint/2010/main" val="3804208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1B5F-BC76-FAFD-646A-08AB2587A4DD}"/>
              </a:ext>
            </a:extLst>
          </p:cNvPr>
          <p:cNvSpPr>
            <a:spLocks noGrp="1"/>
          </p:cNvSpPr>
          <p:nvPr>
            <p:ph type="title"/>
          </p:nvPr>
        </p:nvSpPr>
        <p:spPr>
          <a:xfrm>
            <a:off x="989400" y="395289"/>
            <a:ext cx="10213200" cy="1112836"/>
          </a:xfrm>
        </p:spPr>
        <p:txBody>
          <a:bodyPr anchor="b">
            <a:normAutofit/>
          </a:bodyPr>
          <a:lstStyle/>
          <a:p>
            <a:r>
              <a:rPr lang="en-US" dirty="0"/>
              <a:t>How High to Make the Customer Charge?</a:t>
            </a:r>
          </a:p>
        </p:txBody>
      </p:sp>
      <p:sp>
        <p:nvSpPr>
          <p:cNvPr id="27" name="Content Placeholder 2">
            <a:extLst>
              <a:ext uri="{FF2B5EF4-FFF2-40B4-BE49-F238E27FC236}">
                <a16:creationId xmlns:a16="http://schemas.microsoft.com/office/drawing/2014/main" id="{92467D5E-6104-1D1B-6F7A-4D45C30FD15B}"/>
              </a:ext>
            </a:extLst>
          </p:cNvPr>
          <p:cNvSpPr>
            <a:spLocks noGrp="1"/>
          </p:cNvSpPr>
          <p:nvPr>
            <p:ph sz="half" idx="1"/>
          </p:nvPr>
        </p:nvSpPr>
        <p:spPr>
          <a:xfrm>
            <a:off x="989400" y="1685925"/>
            <a:ext cx="4928400" cy="4511675"/>
          </a:xfrm>
        </p:spPr>
        <p:txBody>
          <a:bodyPr>
            <a:normAutofit/>
          </a:bodyPr>
          <a:lstStyle/>
          <a:p>
            <a:pPr>
              <a:lnSpc>
                <a:spcPct val="140000"/>
              </a:lnSpc>
            </a:pPr>
            <a:r>
              <a:rPr lang="en-US" sz="1800" dirty="0"/>
              <a:t>Should we recover some customer-related costs through an energy charge (rather than through a customer charge) to provide a larger conservation signal (i.e., make the consumers’ bill more sensitive to the volume of electricity consumed)?</a:t>
            </a:r>
          </a:p>
          <a:p>
            <a:pPr>
              <a:lnSpc>
                <a:spcPct val="140000"/>
              </a:lnSpc>
            </a:pPr>
            <a:r>
              <a:rPr lang="en-US" sz="1800" dirty="0"/>
              <a:t>But “revenue stability” is enhanced if we recover more costs through a customer charge.  The customer charge is not “weather sensitive.”</a:t>
            </a:r>
          </a:p>
        </p:txBody>
      </p:sp>
      <p:sp>
        <p:nvSpPr>
          <p:cNvPr id="28" name="Content Placeholder 3">
            <a:extLst>
              <a:ext uri="{FF2B5EF4-FFF2-40B4-BE49-F238E27FC236}">
                <a16:creationId xmlns:a16="http://schemas.microsoft.com/office/drawing/2014/main" id="{B2393970-186C-F21E-05B0-C4184D4B50CB}"/>
              </a:ext>
            </a:extLst>
          </p:cNvPr>
          <p:cNvSpPr>
            <a:spLocks noGrp="1"/>
          </p:cNvSpPr>
          <p:nvPr>
            <p:ph sz="half" idx="2"/>
          </p:nvPr>
        </p:nvSpPr>
        <p:spPr>
          <a:xfrm>
            <a:off x="6274202" y="1685925"/>
            <a:ext cx="4928400" cy="4092575"/>
          </a:xfrm>
        </p:spPr>
        <p:txBody>
          <a:bodyPr>
            <a:normAutofit/>
          </a:bodyPr>
          <a:lstStyle/>
          <a:p>
            <a:r>
              <a:rPr lang="en-US" sz="1800" dirty="0"/>
              <a:t>If a consumer installs rooftop solar, the utility might not recover the full cost of serving that customer if some customer-related costs are recovered through an energy charge rather than the customer charge.</a:t>
            </a:r>
          </a:p>
        </p:txBody>
      </p:sp>
      <p:sp>
        <p:nvSpPr>
          <p:cNvPr id="29" name="Footer Placeholder 4">
            <a:extLst>
              <a:ext uri="{FF2B5EF4-FFF2-40B4-BE49-F238E27FC236}">
                <a16:creationId xmlns:a16="http://schemas.microsoft.com/office/drawing/2014/main" id="{BE2ADA0B-0848-DAF5-3392-24EA211A4107}"/>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2" name="Slide Number Placeholder 5">
            <a:extLst>
              <a:ext uri="{FF2B5EF4-FFF2-40B4-BE49-F238E27FC236}">
                <a16:creationId xmlns:a16="http://schemas.microsoft.com/office/drawing/2014/main" id="{3CDFA11F-1400-AEC4-AE3B-EBCEA8EE02BD}"/>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41</a:t>
            </a:fld>
            <a:endParaRPr lang="en-US" dirty="0"/>
          </a:p>
        </p:txBody>
      </p:sp>
    </p:spTree>
    <p:extLst>
      <p:ext uri="{BB962C8B-B14F-4D97-AF65-F5344CB8AC3E}">
        <p14:creationId xmlns:p14="http://schemas.microsoft.com/office/powerpoint/2010/main" val="4187397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1B5F-BC76-FAFD-646A-08AB2587A4DD}"/>
              </a:ext>
            </a:extLst>
          </p:cNvPr>
          <p:cNvSpPr>
            <a:spLocks noGrp="1"/>
          </p:cNvSpPr>
          <p:nvPr>
            <p:ph type="title"/>
          </p:nvPr>
        </p:nvSpPr>
        <p:spPr>
          <a:xfrm>
            <a:off x="989400" y="395289"/>
            <a:ext cx="10213200" cy="1112836"/>
          </a:xfrm>
        </p:spPr>
        <p:txBody>
          <a:bodyPr anchor="b">
            <a:normAutofit/>
          </a:bodyPr>
          <a:lstStyle/>
          <a:p>
            <a:pPr>
              <a:lnSpc>
                <a:spcPct val="140000"/>
              </a:lnSpc>
            </a:pPr>
            <a:r>
              <a:rPr lang="en-US" sz="3200" dirty="0"/>
              <a:t>Residential Demand Charges?</a:t>
            </a:r>
          </a:p>
        </p:txBody>
      </p:sp>
      <p:sp>
        <p:nvSpPr>
          <p:cNvPr id="27" name="Content Placeholder 2">
            <a:extLst>
              <a:ext uri="{FF2B5EF4-FFF2-40B4-BE49-F238E27FC236}">
                <a16:creationId xmlns:a16="http://schemas.microsoft.com/office/drawing/2014/main" id="{92467D5E-6104-1D1B-6F7A-4D45C30FD15B}"/>
              </a:ext>
            </a:extLst>
          </p:cNvPr>
          <p:cNvSpPr>
            <a:spLocks noGrp="1"/>
          </p:cNvSpPr>
          <p:nvPr>
            <p:ph sz="half" idx="1"/>
          </p:nvPr>
        </p:nvSpPr>
        <p:spPr>
          <a:xfrm>
            <a:off x="989400" y="1685925"/>
            <a:ext cx="4928400" cy="2184111"/>
          </a:xfrm>
        </p:spPr>
        <p:txBody>
          <a:bodyPr>
            <a:normAutofit fontScale="85000" lnSpcReduction="10000"/>
          </a:bodyPr>
          <a:lstStyle/>
          <a:p>
            <a:pPr>
              <a:lnSpc>
                <a:spcPct val="140000"/>
              </a:lnSpc>
            </a:pPr>
            <a:r>
              <a:rPr lang="en-US" sz="1800" dirty="0"/>
              <a:t>In theory, it makes sense to recover demand-related costs through a demand charge, if the metering system will facilitate this.</a:t>
            </a:r>
          </a:p>
          <a:p>
            <a:pPr>
              <a:lnSpc>
                <a:spcPct val="140000"/>
              </a:lnSpc>
            </a:pPr>
            <a:r>
              <a:rPr lang="en-US" sz="1800" dirty="0"/>
              <a:t>But moving to a pricing system with demand charges will create certain winners and losers.</a:t>
            </a:r>
          </a:p>
        </p:txBody>
      </p:sp>
      <p:sp>
        <p:nvSpPr>
          <p:cNvPr id="28" name="Content Placeholder 3">
            <a:extLst>
              <a:ext uri="{FF2B5EF4-FFF2-40B4-BE49-F238E27FC236}">
                <a16:creationId xmlns:a16="http://schemas.microsoft.com/office/drawing/2014/main" id="{B2393970-186C-F21E-05B0-C4184D4B50CB}"/>
              </a:ext>
            </a:extLst>
          </p:cNvPr>
          <p:cNvSpPr>
            <a:spLocks noGrp="1"/>
          </p:cNvSpPr>
          <p:nvPr>
            <p:ph sz="half" idx="2"/>
          </p:nvPr>
        </p:nvSpPr>
        <p:spPr>
          <a:xfrm>
            <a:off x="6486204" y="143645"/>
            <a:ext cx="4928400" cy="4092575"/>
          </a:xfrm>
        </p:spPr>
        <p:txBody>
          <a:bodyPr>
            <a:normAutofit fontScale="85000" lnSpcReduction="10000"/>
          </a:bodyPr>
          <a:lstStyle/>
          <a:p>
            <a:r>
              <a:rPr lang="en-US" sz="1800" dirty="0"/>
              <a:t>Consumers are likely unaware of their monthly demand and might not know how to respond to a demand charge.</a:t>
            </a:r>
          </a:p>
          <a:p>
            <a:r>
              <a:rPr lang="en-US" sz="1800" dirty="0"/>
              <a:t>There may be a need for consumer education regarding demand charges.</a:t>
            </a:r>
          </a:p>
          <a:p>
            <a:r>
              <a:rPr lang="en-US" sz="1800" dirty="0"/>
              <a:t>There will be some implementation costs.</a:t>
            </a:r>
          </a:p>
          <a:p>
            <a:r>
              <a:rPr lang="en-US" sz="1800" dirty="0"/>
              <a:t>If you do not recover demand-related costs through a demand charge, you will need to recover those costs through the customer charge, the energy charge, or both.</a:t>
            </a:r>
          </a:p>
          <a:p>
            <a:endParaRPr lang="en-US" sz="1800" dirty="0"/>
          </a:p>
          <a:p>
            <a:endParaRPr lang="en-US" dirty="0"/>
          </a:p>
        </p:txBody>
      </p:sp>
      <p:sp>
        <p:nvSpPr>
          <p:cNvPr id="29" name="Footer Placeholder 4">
            <a:extLst>
              <a:ext uri="{FF2B5EF4-FFF2-40B4-BE49-F238E27FC236}">
                <a16:creationId xmlns:a16="http://schemas.microsoft.com/office/drawing/2014/main" id="{BE2ADA0B-0848-DAF5-3392-24EA211A4107}"/>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2" name="Slide Number Placeholder 5">
            <a:extLst>
              <a:ext uri="{FF2B5EF4-FFF2-40B4-BE49-F238E27FC236}">
                <a16:creationId xmlns:a16="http://schemas.microsoft.com/office/drawing/2014/main" id="{3CDFA11F-1400-AEC4-AE3B-EBCEA8EE02BD}"/>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42</a:t>
            </a:fld>
            <a:endParaRPr lang="en-US" dirty="0"/>
          </a:p>
        </p:txBody>
      </p:sp>
      <p:pic>
        <p:nvPicPr>
          <p:cNvPr id="3" name="Picture 2">
            <a:extLst>
              <a:ext uri="{FF2B5EF4-FFF2-40B4-BE49-F238E27FC236}">
                <a16:creationId xmlns:a16="http://schemas.microsoft.com/office/drawing/2014/main" id="{E68F6AB8-BFA9-4FB4-4380-3EF6F205F44C}"/>
              </a:ext>
            </a:extLst>
          </p:cNvPr>
          <p:cNvPicPr>
            <a:picLocks noChangeAspect="1"/>
          </p:cNvPicPr>
          <p:nvPr/>
        </p:nvPicPr>
        <p:blipFill>
          <a:blip r:embed="rId2"/>
          <a:stretch>
            <a:fillRect/>
          </a:stretch>
        </p:blipFill>
        <p:spPr>
          <a:xfrm>
            <a:off x="1252700" y="4090176"/>
            <a:ext cx="9150889" cy="2767824"/>
          </a:xfrm>
          <a:prstGeom prst="rect">
            <a:avLst/>
          </a:prstGeom>
        </p:spPr>
      </p:pic>
    </p:spTree>
    <p:extLst>
      <p:ext uri="{BB962C8B-B14F-4D97-AF65-F5344CB8AC3E}">
        <p14:creationId xmlns:p14="http://schemas.microsoft.com/office/powerpoint/2010/main" val="2520289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1B5F-BC76-FAFD-646A-08AB2587A4DD}"/>
              </a:ext>
            </a:extLst>
          </p:cNvPr>
          <p:cNvSpPr>
            <a:spLocks noGrp="1"/>
          </p:cNvSpPr>
          <p:nvPr>
            <p:ph type="title"/>
          </p:nvPr>
        </p:nvSpPr>
        <p:spPr>
          <a:xfrm>
            <a:off x="989400" y="395289"/>
            <a:ext cx="10213200" cy="1112836"/>
          </a:xfrm>
        </p:spPr>
        <p:txBody>
          <a:bodyPr anchor="b">
            <a:normAutofit/>
          </a:bodyPr>
          <a:lstStyle/>
          <a:p>
            <a:r>
              <a:rPr lang="en-US" dirty="0"/>
              <a:t>How Should Demand be Measured?</a:t>
            </a:r>
          </a:p>
        </p:txBody>
      </p:sp>
      <p:sp>
        <p:nvSpPr>
          <p:cNvPr id="27" name="Content Placeholder 2">
            <a:extLst>
              <a:ext uri="{FF2B5EF4-FFF2-40B4-BE49-F238E27FC236}">
                <a16:creationId xmlns:a16="http://schemas.microsoft.com/office/drawing/2014/main" id="{92467D5E-6104-1D1B-6F7A-4D45C30FD15B}"/>
              </a:ext>
            </a:extLst>
          </p:cNvPr>
          <p:cNvSpPr>
            <a:spLocks noGrp="1"/>
          </p:cNvSpPr>
          <p:nvPr>
            <p:ph sz="half" idx="1"/>
          </p:nvPr>
        </p:nvSpPr>
        <p:spPr>
          <a:xfrm>
            <a:off x="989400" y="1685925"/>
            <a:ext cx="4928400" cy="4511675"/>
          </a:xfrm>
        </p:spPr>
        <p:txBody>
          <a:bodyPr>
            <a:normAutofit lnSpcReduction="10000"/>
          </a:bodyPr>
          <a:lstStyle/>
          <a:p>
            <a:r>
              <a:rPr lang="en-US" sz="1800" dirty="0"/>
              <a:t>Should demand charges reflect the customer’s maximum demand or the customer’s demand at the time of the system peak?  This is an interesting question, since:</a:t>
            </a:r>
          </a:p>
          <a:p>
            <a:pPr marL="645750" lvl="1" indent="-285750">
              <a:buFont typeface="Arial" panose="020B0604020202020204" pitchFamily="34" charset="0"/>
              <a:buChar char="•"/>
            </a:pPr>
            <a:r>
              <a:rPr lang="en-US" sz="1500" i="0" dirty="0"/>
              <a:t>Investments in the distribution system may be made to accommodate the maximum demand of each customer.</a:t>
            </a:r>
          </a:p>
          <a:p>
            <a:pPr marL="645750" lvl="1" indent="-285750">
              <a:buFont typeface="Arial" panose="020B0604020202020204" pitchFamily="34" charset="0"/>
              <a:buChar char="•"/>
            </a:pPr>
            <a:r>
              <a:rPr lang="en-US" sz="1500" i="0" dirty="0"/>
              <a:t>Investments the generation and transmission segments of the industry are often made with the objective of meeting total system demand.</a:t>
            </a:r>
          </a:p>
          <a:p>
            <a:pPr>
              <a:lnSpc>
                <a:spcPct val="140000"/>
              </a:lnSpc>
            </a:pPr>
            <a:endParaRPr lang="en-US" sz="1800" dirty="0"/>
          </a:p>
        </p:txBody>
      </p:sp>
      <p:sp>
        <p:nvSpPr>
          <p:cNvPr id="28" name="Content Placeholder 3">
            <a:extLst>
              <a:ext uri="{FF2B5EF4-FFF2-40B4-BE49-F238E27FC236}">
                <a16:creationId xmlns:a16="http://schemas.microsoft.com/office/drawing/2014/main" id="{B2393970-186C-F21E-05B0-C4184D4B50CB}"/>
              </a:ext>
            </a:extLst>
          </p:cNvPr>
          <p:cNvSpPr>
            <a:spLocks noGrp="1"/>
          </p:cNvSpPr>
          <p:nvPr>
            <p:ph sz="half" idx="2"/>
          </p:nvPr>
        </p:nvSpPr>
        <p:spPr>
          <a:xfrm>
            <a:off x="6274202" y="1685925"/>
            <a:ext cx="4928400" cy="4511675"/>
          </a:xfrm>
        </p:spPr>
        <p:txBody>
          <a:bodyPr>
            <a:normAutofit lnSpcReduction="10000"/>
          </a:bodyPr>
          <a:lstStyle/>
          <a:p>
            <a:r>
              <a:rPr lang="en-US" sz="1500" dirty="0"/>
              <a:t>Increasingly, transmission investments are made to move renewable energy to load centers –- which may arguably be more related to meeting energy needs than demand. </a:t>
            </a:r>
          </a:p>
          <a:p>
            <a:r>
              <a:rPr lang="en-US" sz="1800" dirty="0"/>
              <a:t>More than one demand charge?</a:t>
            </a:r>
            <a:endParaRPr lang="en-US" sz="1500" dirty="0"/>
          </a:p>
          <a:p>
            <a:endParaRPr lang="en-US" dirty="0"/>
          </a:p>
        </p:txBody>
      </p:sp>
      <p:sp>
        <p:nvSpPr>
          <p:cNvPr id="29" name="Footer Placeholder 4">
            <a:extLst>
              <a:ext uri="{FF2B5EF4-FFF2-40B4-BE49-F238E27FC236}">
                <a16:creationId xmlns:a16="http://schemas.microsoft.com/office/drawing/2014/main" id="{BE2ADA0B-0848-DAF5-3392-24EA211A4107}"/>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2" name="Slide Number Placeholder 5">
            <a:extLst>
              <a:ext uri="{FF2B5EF4-FFF2-40B4-BE49-F238E27FC236}">
                <a16:creationId xmlns:a16="http://schemas.microsoft.com/office/drawing/2014/main" id="{3CDFA11F-1400-AEC4-AE3B-EBCEA8EE02BD}"/>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43</a:t>
            </a:fld>
            <a:endParaRPr lang="en-US" dirty="0"/>
          </a:p>
        </p:txBody>
      </p:sp>
    </p:spTree>
    <p:extLst>
      <p:ext uri="{BB962C8B-B14F-4D97-AF65-F5344CB8AC3E}">
        <p14:creationId xmlns:p14="http://schemas.microsoft.com/office/powerpoint/2010/main" val="4169835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1B5F-BC76-FAFD-646A-08AB2587A4DD}"/>
              </a:ext>
            </a:extLst>
          </p:cNvPr>
          <p:cNvSpPr>
            <a:spLocks noGrp="1"/>
          </p:cNvSpPr>
          <p:nvPr>
            <p:ph type="title"/>
          </p:nvPr>
        </p:nvSpPr>
        <p:spPr>
          <a:xfrm>
            <a:off x="989400" y="395289"/>
            <a:ext cx="10213200" cy="1112836"/>
          </a:xfrm>
        </p:spPr>
        <p:txBody>
          <a:bodyPr anchor="b">
            <a:normAutofit/>
          </a:bodyPr>
          <a:lstStyle/>
          <a:p>
            <a:r>
              <a:rPr lang="en-US" dirty="0"/>
              <a:t>Other Rate Design Issues that Often Arise in Rate Cases</a:t>
            </a:r>
          </a:p>
        </p:txBody>
      </p:sp>
      <p:sp>
        <p:nvSpPr>
          <p:cNvPr id="27" name="Content Placeholder 2">
            <a:extLst>
              <a:ext uri="{FF2B5EF4-FFF2-40B4-BE49-F238E27FC236}">
                <a16:creationId xmlns:a16="http://schemas.microsoft.com/office/drawing/2014/main" id="{92467D5E-6104-1D1B-6F7A-4D45C30FD15B}"/>
              </a:ext>
            </a:extLst>
          </p:cNvPr>
          <p:cNvSpPr>
            <a:spLocks noGrp="1"/>
          </p:cNvSpPr>
          <p:nvPr>
            <p:ph sz="half" idx="1"/>
          </p:nvPr>
        </p:nvSpPr>
        <p:spPr>
          <a:xfrm>
            <a:off x="989400" y="1685925"/>
            <a:ext cx="4928400" cy="4511675"/>
          </a:xfrm>
        </p:spPr>
        <p:txBody>
          <a:bodyPr>
            <a:normAutofit/>
          </a:bodyPr>
          <a:lstStyle/>
          <a:p>
            <a:pPr>
              <a:lnSpc>
                <a:spcPct val="140000"/>
              </a:lnSpc>
            </a:pPr>
            <a:r>
              <a:rPr lang="en-US" sz="1800" dirty="0"/>
              <a:t>Include fuel and purchased power in base rates or in a separate fuel factor?</a:t>
            </a:r>
          </a:p>
          <a:p>
            <a:pPr>
              <a:lnSpc>
                <a:spcPct val="140000"/>
              </a:lnSpc>
            </a:pPr>
            <a:r>
              <a:rPr lang="en-US" sz="1800" dirty="0"/>
              <a:t>If a tariff has a block structure: How many blocks?  What are the cut-off points?</a:t>
            </a:r>
          </a:p>
        </p:txBody>
      </p:sp>
      <p:sp>
        <p:nvSpPr>
          <p:cNvPr id="28" name="Content Placeholder 3">
            <a:extLst>
              <a:ext uri="{FF2B5EF4-FFF2-40B4-BE49-F238E27FC236}">
                <a16:creationId xmlns:a16="http://schemas.microsoft.com/office/drawing/2014/main" id="{B2393970-186C-F21E-05B0-C4184D4B50CB}"/>
              </a:ext>
            </a:extLst>
          </p:cNvPr>
          <p:cNvSpPr>
            <a:spLocks noGrp="1"/>
          </p:cNvSpPr>
          <p:nvPr>
            <p:ph sz="half" idx="2"/>
          </p:nvPr>
        </p:nvSpPr>
        <p:spPr>
          <a:xfrm>
            <a:off x="6274202" y="1685925"/>
            <a:ext cx="4928400" cy="4511675"/>
          </a:xfrm>
        </p:spPr>
        <p:txBody>
          <a:bodyPr>
            <a:normAutofit/>
          </a:bodyPr>
          <a:lstStyle/>
          <a:p>
            <a:r>
              <a:rPr lang="en-US" sz="1800" dirty="0"/>
              <a:t>Demand ratchets for industrial energy consumers?</a:t>
            </a:r>
          </a:p>
          <a:p>
            <a:r>
              <a:rPr lang="en-US" sz="1800" dirty="0"/>
              <a:t>Special economic development rates?</a:t>
            </a:r>
          </a:p>
          <a:p>
            <a:r>
              <a:rPr lang="en-US" sz="1800" dirty="0"/>
              <a:t>Allow industrial energy consumers to shop for energy from sources other than the utility?</a:t>
            </a:r>
          </a:p>
        </p:txBody>
      </p:sp>
      <p:sp>
        <p:nvSpPr>
          <p:cNvPr id="29" name="Footer Placeholder 4">
            <a:extLst>
              <a:ext uri="{FF2B5EF4-FFF2-40B4-BE49-F238E27FC236}">
                <a16:creationId xmlns:a16="http://schemas.microsoft.com/office/drawing/2014/main" id="{BE2ADA0B-0848-DAF5-3392-24EA211A4107}"/>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2" name="Slide Number Placeholder 5">
            <a:extLst>
              <a:ext uri="{FF2B5EF4-FFF2-40B4-BE49-F238E27FC236}">
                <a16:creationId xmlns:a16="http://schemas.microsoft.com/office/drawing/2014/main" id="{3CDFA11F-1400-AEC4-AE3B-EBCEA8EE02BD}"/>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44</a:t>
            </a:fld>
            <a:endParaRPr lang="en-US" dirty="0"/>
          </a:p>
        </p:txBody>
      </p:sp>
    </p:spTree>
    <p:extLst>
      <p:ext uri="{BB962C8B-B14F-4D97-AF65-F5344CB8AC3E}">
        <p14:creationId xmlns:p14="http://schemas.microsoft.com/office/powerpoint/2010/main" val="3178473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1B5F-BC76-FAFD-646A-08AB2587A4DD}"/>
              </a:ext>
            </a:extLst>
          </p:cNvPr>
          <p:cNvSpPr>
            <a:spLocks noGrp="1"/>
          </p:cNvSpPr>
          <p:nvPr>
            <p:ph type="title"/>
          </p:nvPr>
        </p:nvSpPr>
        <p:spPr>
          <a:xfrm>
            <a:off x="989400" y="395289"/>
            <a:ext cx="10213200" cy="1112836"/>
          </a:xfrm>
        </p:spPr>
        <p:txBody>
          <a:bodyPr anchor="b">
            <a:normAutofit/>
          </a:bodyPr>
          <a:lstStyle/>
          <a:p>
            <a:r>
              <a:rPr lang="en-US" dirty="0"/>
              <a:t>And, Finally, Gradualism</a:t>
            </a:r>
          </a:p>
        </p:txBody>
      </p:sp>
      <p:sp>
        <p:nvSpPr>
          <p:cNvPr id="27" name="Content Placeholder 2">
            <a:extLst>
              <a:ext uri="{FF2B5EF4-FFF2-40B4-BE49-F238E27FC236}">
                <a16:creationId xmlns:a16="http://schemas.microsoft.com/office/drawing/2014/main" id="{92467D5E-6104-1D1B-6F7A-4D45C30FD15B}"/>
              </a:ext>
            </a:extLst>
          </p:cNvPr>
          <p:cNvSpPr>
            <a:spLocks noGrp="1"/>
          </p:cNvSpPr>
          <p:nvPr>
            <p:ph sz="half" idx="1"/>
          </p:nvPr>
        </p:nvSpPr>
        <p:spPr>
          <a:xfrm>
            <a:off x="989400" y="1685925"/>
            <a:ext cx="4928400" cy="4511675"/>
          </a:xfrm>
        </p:spPr>
        <p:txBody>
          <a:bodyPr>
            <a:normAutofit/>
          </a:bodyPr>
          <a:lstStyle/>
          <a:p>
            <a:pPr>
              <a:lnSpc>
                <a:spcPct val="140000"/>
              </a:lnSpc>
            </a:pPr>
            <a:r>
              <a:rPr lang="en-US" sz="1800" dirty="0"/>
              <a:t>There may be a desire to move revenues (and thus prices) toward class cost of service in a gradual manner.</a:t>
            </a:r>
          </a:p>
        </p:txBody>
      </p:sp>
      <p:sp>
        <p:nvSpPr>
          <p:cNvPr id="28" name="Content Placeholder 3">
            <a:extLst>
              <a:ext uri="{FF2B5EF4-FFF2-40B4-BE49-F238E27FC236}">
                <a16:creationId xmlns:a16="http://schemas.microsoft.com/office/drawing/2014/main" id="{B2393970-186C-F21E-05B0-C4184D4B50CB}"/>
              </a:ext>
            </a:extLst>
          </p:cNvPr>
          <p:cNvSpPr>
            <a:spLocks noGrp="1"/>
          </p:cNvSpPr>
          <p:nvPr>
            <p:ph sz="half" idx="2"/>
          </p:nvPr>
        </p:nvSpPr>
        <p:spPr>
          <a:xfrm>
            <a:off x="6096000" y="1598989"/>
            <a:ext cx="4928400" cy="4092575"/>
          </a:xfrm>
        </p:spPr>
        <p:txBody>
          <a:bodyPr>
            <a:normAutofit/>
          </a:bodyPr>
          <a:lstStyle/>
          <a:p>
            <a:r>
              <a:rPr lang="en-US" sz="1800" dirty="0"/>
              <a:t>This provides consumers some time to adjust to any major changes in rate levels or structures.</a:t>
            </a:r>
          </a:p>
          <a:p>
            <a:r>
              <a:rPr lang="en-US" sz="1800" dirty="0"/>
              <a:t>At an industrial facility, adjustment might involve investing in new equipment or changing manufacturing operations.</a:t>
            </a:r>
          </a:p>
        </p:txBody>
      </p:sp>
      <p:sp>
        <p:nvSpPr>
          <p:cNvPr id="29" name="Footer Placeholder 4">
            <a:extLst>
              <a:ext uri="{FF2B5EF4-FFF2-40B4-BE49-F238E27FC236}">
                <a16:creationId xmlns:a16="http://schemas.microsoft.com/office/drawing/2014/main" id="{BE2ADA0B-0848-DAF5-3392-24EA211A4107}"/>
              </a:ext>
            </a:extLst>
          </p:cNvPr>
          <p:cNvSpPr>
            <a:spLocks noGrp="1"/>
          </p:cNvSpPr>
          <p:nvPr>
            <p:ph type="ftr" sz="quarter" idx="11"/>
          </p:nvPr>
        </p:nvSpPr>
        <p:spPr>
          <a:xfrm>
            <a:off x="2754312" y="6357600"/>
            <a:ext cx="6683376" cy="460800"/>
          </a:xfrm>
        </p:spPr>
        <p:txBody>
          <a:bodyPr/>
          <a:lstStyle/>
          <a:p>
            <a:pPr>
              <a:spcAft>
                <a:spcPts val="600"/>
              </a:spcAft>
            </a:pPr>
            <a:r>
              <a:rPr lang="en-US" dirty="0"/>
              <a:t>Rate structures</a:t>
            </a:r>
          </a:p>
        </p:txBody>
      </p:sp>
      <p:sp>
        <p:nvSpPr>
          <p:cNvPr id="12" name="Slide Number Placeholder 5">
            <a:extLst>
              <a:ext uri="{FF2B5EF4-FFF2-40B4-BE49-F238E27FC236}">
                <a16:creationId xmlns:a16="http://schemas.microsoft.com/office/drawing/2014/main" id="{3CDFA11F-1400-AEC4-AE3B-EBCEA8EE02BD}"/>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45</a:t>
            </a:fld>
            <a:endParaRPr lang="en-US" dirty="0"/>
          </a:p>
        </p:txBody>
      </p:sp>
    </p:spTree>
    <p:extLst>
      <p:ext uri="{BB962C8B-B14F-4D97-AF65-F5344CB8AC3E}">
        <p14:creationId xmlns:p14="http://schemas.microsoft.com/office/powerpoint/2010/main" val="3131554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989400" y="563402"/>
            <a:ext cx="4075200" cy="2058573"/>
          </a:xfrm>
        </p:spPr>
        <p:txBody>
          <a:bodyPr>
            <a:normAutofit/>
          </a:bodyPr>
          <a:lstStyle/>
          <a:p>
            <a:r>
              <a:rPr lang="en-US" dirty="0"/>
              <a:t>Topic Three</a:t>
            </a: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990000" y="4248000"/>
            <a:ext cx="4075200" cy="1520975"/>
          </a:xfrm>
        </p:spPr>
        <p:txBody>
          <a:bodyPr>
            <a:normAutofit/>
          </a:bodyPr>
          <a:lstStyle/>
          <a:p>
            <a:r>
              <a:rPr lang="en-US" dirty="0"/>
              <a:t>Pricing in Restructured Retail Markets</a:t>
            </a:r>
          </a:p>
        </p:txBody>
      </p:sp>
      <p:pic>
        <p:nvPicPr>
          <p:cNvPr id="6" name="Picture Placeholder 4">
            <a:extLst>
              <a:ext uri="{FF2B5EF4-FFF2-40B4-BE49-F238E27FC236}">
                <a16:creationId xmlns:a16="http://schemas.microsoft.com/office/drawing/2014/main" id="{4F450500-77FB-1FD6-3579-B290736F634A}"/>
              </a:ext>
            </a:extLst>
          </p:cNvPr>
          <p:cNvPicPr>
            <a:picLocks noGrp="1" noChangeAspect="1"/>
          </p:cNvPicPr>
          <p:nvPr>
            <p:ph type="pic" sz="quarter" idx="14"/>
          </p:nvPr>
        </p:nvPicPr>
        <p:blipFill rotWithShape="1">
          <a:blip r:embed="rId3"/>
          <a:srcRect t="3450" b="3450"/>
          <a:stretch/>
        </p:blipFill>
        <p:spPr>
          <a:xfrm>
            <a:off x="6664036" y="1814368"/>
            <a:ext cx="4995863" cy="2698750"/>
          </a:xfrm>
          <a:noFill/>
        </p:spPr>
      </p:pic>
    </p:spTree>
    <p:extLst>
      <p:ext uri="{BB962C8B-B14F-4D97-AF65-F5344CB8AC3E}">
        <p14:creationId xmlns:p14="http://schemas.microsoft.com/office/powerpoint/2010/main" val="2271417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4112-57A9-3C95-4104-0C6A616009DB}"/>
              </a:ext>
            </a:extLst>
          </p:cNvPr>
          <p:cNvSpPr>
            <a:spLocks noGrp="1"/>
          </p:cNvSpPr>
          <p:nvPr>
            <p:ph type="title"/>
          </p:nvPr>
        </p:nvSpPr>
        <p:spPr>
          <a:xfrm>
            <a:off x="530307" y="536573"/>
            <a:ext cx="3856679" cy="1798424"/>
          </a:xfrm>
        </p:spPr>
        <p:txBody>
          <a:bodyPr anchor="b">
            <a:normAutofit fontScale="90000"/>
          </a:bodyPr>
          <a:lstStyle/>
          <a:p>
            <a:pPr>
              <a:lnSpc>
                <a:spcPct val="90000"/>
              </a:lnSpc>
            </a:pPr>
            <a:r>
              <a:rPr lang="en-US" dirty="0"/>
              <a:t>In some areas of the U.S., retail prices are no longer set by regulatory agencies</a:t>
            </a:r>
          </a:p>
        </p:txBody>
      </p:sp>
      <p:sp>
        <p:nvSpPr>
          <p:cNvPr id="6" name="TextBox 5">
            <a:extLst>
              <a:ext uri="{FF2B5EF4-FFF2-40B4-BE49-F238E27FC236}">
                <a16:creationId xmlns:a16="http://schemas.microsoft.com/office/drawing/2014/main" id="{F5C90AE7-6D5D-B558-07E3-85E8908478E9}"/>
              </a:ext>
            </a:extLst>
          </p:cNvPr>
          <p:cNvSpPr txBox="1"/>
          <p:nvPr/>
        </p:nvSpPr>
        <p:spPr>
          <a:xfrm>
            <a:off x="5357091" y="5349120"/>
            <a:ext cx="6683376" cy="765354"/>
          </a:xfrm>
          <a:prstGeom prst="rect">
            <a:avLst/>
          </a:prstGeom>
        </p:spPr>
        <p:txBody>
          <a:bodyPr>
            <a:normAutofit/>
          </a:bodyPr>
          <a:lstStyle/>
          <a:p>
            <a:pPr algn="ctr">
              <a:spcAft>
                <a:spcPts val="600"/>
              </a:spcAft>
            </a:pPr>
            <a:r>
              <a:rPr lang="en-US" b="1" dirty="0">
                <a:solidFill>
                  <a:schemeClr val="tx1">
                    <a:alpha val="60000"/>
                  </a:schemeClr>
                </a:solidFill>
              </a:rPr>
              <a:t>Source: </a:t>
            </a:r>
            <a:r>
              <a:rPr lang="en-US" dirty="0">
                <a:solidFill>
                  <a:schemeClr val="tx1">
                    <a:alpha val="60000"/>
                  </a:schemeClr>
                </a:solidFill>
              </a:rPr>
              <a:t>U.S. Energy Information Administration, </a:t>
            </a:r>
            <a:r>
              <a:rPr lang="en-US" i="1" dirty="0">
                <a:solidFill>
                  <a:schemeClr val="tx1">
                    <a:alpha val="60000"/>
                  </a:schemeClr>
                </a:solidFill>
                <a:hlinkClick r:id="rId2"/>
              </a:rPr>
              <a:t>Annual Electric Power Industry Report</a:t>
            </a:r>
            <a:r>
              <a:rPr lang="en-US" dirty="0">
                <a:solidFill>
                  <a:schemeClr val="tx1">
                    <a:alpha val="60000"/>
                  </a:schemeClr>
                </a:solidFill>
              </a:rPr>
              <a:t> </a:t>
            </a:r>
          </a:p>
        </p:txBody>
      </p:sp>
      <p:sp>
        <p:nvSpPr>
          <p:cNvPr id="15" name="Footer Placeholder 3">
            <a:extLst>
              <a:ext uri="{FF2B5EF4-FFF2-40B4-BE49-F238E27FC236}">
                <a16:creationId xmlns:a16="http://schemas.microsoft.com/office/drawing/2014/main" id="{4C5E2C9B-3848-2C98-62D2-505499AB52E0}"/>
              </a:ext>
            </a:extLst>
          </p:cNvPr>
          <p:cNvSpPr>
            <a:spLocks noGrp="1"/>
          </p:cNvSpPr>
          <p:nvPr>
            <p:ph type="ftr" sz="quarter" idx="11"/>
          </p:nvPr>
        </p:nvSpPr>
        <p:spPr>
          <a:xfrm>
            <a:off x="1996947" y="6357600"/>
            <a:ext cx="6683376" cy="460800"/>
          </a:xfrm>
        </p:spPr>
        <p:txBody>
          <a:bodyPr/>
          <a:lstStyle/>
          <a:p>
            <a:pPr algn="ctr"/>
            <a:r>
              <a:rPr lang="en-US" dirty="0"/>
              <a:t>Pricing in Restructured Retail Markets</a:t>
            </a:r>
          </a:p>
        </p:txBody>
      </p:sp>
      <p:pic>
        <p:nvPicPr>
          <p:cNvPr id="4" name="Content Placeholder 3" descr="residential customers by type of electricity service">
            <a:extLst>
              <a:ext uri="{FF2B5EF4-FFF2-40B4-BE49-F238E27FC236}">
                <a16:creationId xmlns:a16="http://schemas.microsoft.com/office/drawing/2014/main" id="{6CC2FB7C-9966-0A5D-66CD-A6524A178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p:blipFill>
        <p:spPr bwMode="auto">
          <a:xfrm>
            <a:off x="4979987" y="1644027"/>
            <a:ext cx="7212013" cy="3569945"/>
          </a:xfrm>
          <a:prstGeom prst="rect">
            <a:avLst/>
          </a:prstGeom>
          <a:noFill/>
          <a:ln>
            <a:noFill/>
          </a:ln>
        </p:spPr>
      </p:pic>
      <p:sp>
        <p:nvSpPr>
          <p:cNvPr id="16" name="Slide Number Placeholder 5">
            <a:extLst>
              <a:ext uri="{FF2B5EF4-FFF2-40B4-BE49-F238E27FC236}">
                <a16:creationId xmlns:a16="http://schemas.microsoft.com/office/drawing/2014/main" id="{F4286D57-AE33-AAD1-A949-0CF7BEC99859}"/>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47</a:t>
            </a:fld>
            <a:endParaRPr lang="en-US"/>
          </a:p>
        </p:txBody>
      </p:sp>
      <p:sp>
        <p:nvSpPr>
          <p:cNvPr id="3" name="TextBox 2">
            <a:extLst>
              <a:ext uri="{FF2B5EF4-FFF2-40B4-BE49-F238E27FC236}">
                <a16:creationId xmlns:a16="http://schemas.microsoft.com/office/drawing/2014/main" id="{C2FAD38A-7882-70AA-DC46-0BF854E80E73}"/>
              </a:ext>
            </a:extLst>
          </p:cNvPr>
          <p:cNvSpPr txBox="1"/>
          <p:nvPr/>
        </p:nvSpPr>
        <p:spPr>
          <a:xfrm>
            <a:off x="777747" y="3884632"/>
            <a:ext cx="2842908" cy="1631216"/>
          </a:xfrm>
          <a:prstGeom prst="rect">
            <a:avLst/>
          </a:prstGeom>
          <a:noFill/>
        </p:spPr>
        <p:txBody>
          <a:bodyPr wrap="square" rtlCol="0">
            <a:spAutoFit/>
          </a:bodyPr>
          <a:lstStyle/>
          <a:p>
            <a:r>
              <a:rPr lang="en-US" sz="2000" dirty="0">
                <a:solidFill>
                  <a:schemeClr val="accent1">
                    <a:lumMod val="50000"/>
                  </a:schemeClr>
                </a:solidFill>
              </a:rPr>
              <a:t>What do price structures </a:t>
            </a:r>
          </a:p>
          <a:p>
            <a:r>
              <a:rPr lang="en-US" sz="2000" dirty="0">
                <a:solidFill>
                  <a:schemeClr val="accent1">
                    <a:lumMod val="50000"/>
                  </a:schemeClr>
                </a:solidFill>
              </a:rPr>
              <a:t>look like when retailers in a competitive </a:t>
            </a:r>
          </a:p>
          <a:p>
            <a:r>
              <a:rPr lang="en-US" sz="2000" dirty="0">
                <a:solidFill>
                  <a:schemeClr val="accent1">
                    <a:lumMod val="50000"/>
                  </a:schemeClr>
                </a:solidFill>
              </a:rPr>
              <a:t>market set them?</a:t>
            </a:r>
          </a:p>
        </p:txBody>
      </p:sp>
    </p:spTree>
    <p:extLst>
      <p:ext uri="{BB962C8B-B14F-4D97-AF65-F5344CB8AC3E}">
        <p14:creationId xmlns:p14="http://schemas.microsoft.com/office/powerpoint/2010/main" val="356115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4112-57A9-3C95-4104-0C6A616009DB}"/>
              </a:ext>
            </a:extLst>
          </p:cNvPr>
          <p:cNvSpPr>
            <a:spLocks noGrp="1"/>
          </p:cNvSpPr>
          <p:nvPr>
            <p:ph type="title"/>
          </p:nvPr>
        </p:nvSpPr>
        <p:spPr>
          <a:xfrm>
            <a:off x="989400" y="395289"/>
            <a:ext cx="10213200" cy="1112836"/>
          </a:xfrm>
        </p:spPr>
        <p:txBody>
          <a:bodyPr anchor="b">
            <a:normAutofit/>
          </a:bodyPr>
          <a:lstStyle/>
          <a:p>
            <a:r>
              <a:rPr lang="en-US" dirty="0"/>
              <a:t>Yet, I should note that interest in ‘customer choice’ in the U.S. may be on the decline</a:t>
            </a:r>
          </a:p>
        </p:txBody>
      </p:sp>
      <p:sp>
        <p:nvSpPr>
          <p:cNvPr id="11" name="Footer Placeholder 3">
            <a:extLst>
              <a:ext uri="{FF2B5EF4-FFF2-40B4-BE49-F238E27FC236}">
                <a16:creationId xmlns:a16="http://schemas.microsoft.com/office/drawing/2014/main" id="{187BE053-B715-3BED-ACBC-D83513EEF966}"/>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
        <p:nvSpPr>
          <p:cNvPr id="13" name="Slide Number Placeholder 4">
            <a:extLst>
              <a:ext uri="{FF2B5EF4-FFF2-40B4-BE49-F238E27FC236}">
                <a16:creationId xmlns:a16="http://schemas.microsoft.com/office/drawing/2014/main" id="{0BC87A46-08DE-5986-BD7A-A15872280FED}"/>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48</a:t>
            </a:fld>
            <a:endParaRPr lang="en-US"/>
          </a:p>
        </p:txBody>
      </p:sp>
      <p:sp>
        <p:nvSpPr>
          <p:cNvPr id="6" name="TextBox 5">
            <a:extLst>
              <a:ext uri="{FF2B5EF4-FFF2-40B4-BE49-F238E27FC236}">
                <a16:creationId xmlns:a16="http://schemas.microsoft.com/office/drawing/2014/main" id="{F5C90AE7-6D5D-B558-07E3-85E8908478E9}"/>
              </a:ext>
            </a:extLst>
          </p:cNvPr>
          <p:cNvSpPr txBox="1"/>
          <p:nvPr/>
        </p:nvSpPr>
        <p:spPr>
          <a:xfrm>
            <a:off x="2235200" y="4349202"/>
            <a:ext cx="6599010" cy="269369"/>
          </a:xfrm>
          <a:prstGeom prst="rect">
            <a:avLst/>
          </a:prstGeom>
          <a:noFill/>
        </p:spPr>
        <p:txBody>
          <a:bodyPr wrap="square">
            <a:spAutoFit/>
          </a:bodyPr>
          <a:lstStyle/>
          <a:p>
            <a:pPr defTabSz="813816">
              <a:lnSpc>
                <a:spcPct val="115000"/>
              </a:lnSpc>
              <a:spcAft>
                <a:spcPts val="600"/>
              </a:spcAft>
            </a:pPr>
            <a:r>
              <a:rPr lang="en-US" sz="1068" b="1" kern="1200" dirty="0">
                <a:solidFill>
                  <a:schemeClr val="tx1"/>
                </a:solidFill>
                <a:ea typeface="+mn-ea"/>
                <a:cs typeface="Times New Roman" panose="02020603050405020304" pitchFamily="18" charset="0"/>
              </a:rPr>
              <a:t>Source: </a:t>
            </a:r>
            <a:r>
              <a:rPr lang="en-US" sz="1068" kern="1200" dirty="0">
                <a:solidFill>
                  <a:schemeClr val="tx1"/>
                </a:solidFill>
                <a:ea typeface="+mn-ea"/>
                <a:cs typeface="Times New Roman" panose="02020603050405020304" pitchFamily="18" charset="0"/>
              </a:rPr>
              <a:t>U.S. Energy Information Administration</a:t>
            </a:r>
            <a:endParaRPr lang="en-US" sz="1200" dirty="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DBAACEBE-DCDD-80F2-1412-233590DDEDCC}"/>
              </a:ext>
            </a:extLst>
          </p:cNvPr>
          <p:cNvSpPr>
            <a:spLocks/>
          </p:cNvSpPr>
          <p:nvPr/>
        </p:nvSpPr>
        <p:spPr>
          <a:xfrm>
            <a:off x="2235200" y="1839594"/>
            <a:ext cx="7629236" cy="4623117"/>
          </a:xfrm>
          <a:prstGeom prst="rect">
            <a:avLst/>
          </a:prstGeom>
        </p:spPr>
        <p:txBody>
          <a:bodyPr/>
          <a:lstStyle/>
          <a:p>
            <a:pPr marL="73243" defTabSz="813816"/>
            <a:endParaRPr lang="en-US" sz="1602" kern="1200" dirty="0">
              <a:solidFill>
                <a:schemeClr val="tx1"/>
              </a:solidFill>
              <a:latin typeface="+mn-lt"/>
              <a:ea typeface="+mn-ea"/>
              <a:cs typeface="+mn-cs"/>
            </a:endParaRPr>
          </a:p>
          <a:p>
            <a:pPr defTabSz="813816">
              <a:lnSpc>
                <a:spcPct val="115000"/>
              </a:lnSpc>
              <a:spcAft>
                <a:spcPts val="890"/>
              </a:spcAft>
            </a:pPr>
            <a:r>
              <a:rPr lang="en-US" sz="1602" kern="1200" dirty="0">
                <a:solidFill>
                  <a:schemeClr val="tx1"/>
                </a:solidFill>
                <a:ea typeface="+mn-ea"/>
                <a:cs typeface="Times New Roman" panose="02020603050405020304" pitchFamily="18" charset="0"/>
              </a:rPr>
              <a:t>In states with residential retail choice programs, customers can elect to purchase their electricity directly from their choice of energy suppliers, with the electricity delivered to them by their local utility. The number of customers participating in retail choice programs peaked at 17.2 million customers (13% of total residential customers) in 2014 and has since declined, reaching 16.2 million customers (12% of the national total) in 2016 and 16.7 million customers (13% of the national total) in 2017. </a:t>
            </a:r>
            <a:endParaRPr lang="en-US" sz="1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8684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 Areas Opened to Competition</a:t>
            </a:r>
          </a:p>
        </p:txBody>
      </p:sp>
      <p:pic>
        <p:nvPicPr>
          <p:cNvPr id="4" name="Content Placeholder 3"/>
          <p:cNvPicPr>
            <a:picLocks noGrp="1" noChangeAspect="1"/>
          </p:cNvPicPr>
          <p:nvPr>
            <p:ph idx="1"/>
          </p:nvPr>
        </p:nvPicPr>
        <p:blipFill>
          <a:blip r:embed="rId2"/>
          <a:stretch>
            <a:fillRect/>
          </a:stretch>
        </p:blipFill>
        <p:spPr>
          <a:xfrm>
            <a:off x="1828800" y="1862273"/>
            <a:ext cx="8629650" cy="4570262"/>
          </a:xfrm>
          <a:prstGeom prst="rect">
            <a:avLst/>
          </a:prstGeom>
        </p:spPr>
      </p:pic>
    </p:spTree>
    <p:extLst>
      <p:ext uri="{BB962C8B-B14F-4D97-AF65-F5344CB8AC3E}">
        <p14:creationId xmlns:p14="http://schemas.microsoft.com/office/powerpoint/2010/main" val="1212127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4FDF-05FE-0A86-2579-072B1CDCCEF6}"/>
              </a:ext>
            </a:extLst>
          </p:cNvPr>
          <p:cNvSpPr>
            <a:spLocks noGrp="1"/>
          </p:cNvSpPr>
          <p:nvPr>
            <p:ph type="title"/>
          </p:nvPr>
        </p:nvSpPr>
        <p:spPr>
          <a:xfrm>
            <a:off x="1602048" y="130820"/>
            <a:ext cx="10213200" cy="1112836"/>
          </a:xfrm>
        </p:spPr>
        <p:txBody>
          <a:bodyPr>
            <a:normAutofit/>
          </a:bodyPr>
          <a:lstStyle/>
          <a:p>
            <a:r>
              <a:rPr lang="en-US" dirty="0">
                <a:latin typeface="+mn-lt"/>
              </a:rPr>
              <a:t>Ratemaking Under Cost-of-Service Regulation</a:t>
            </a:r>
          </a:p>
        </p:txBody>
      </p:sp>
      <p:graphicFrame>
        <p:nvGraphicFramePr>
          <p:cNvPr id="7" name="Content Placeholder 2">
            <a:extLst>
              <a:ext uri="{FF2B5EF4-FFF2-40B4-BE49-F238E27FC236}">
                <a16:creationId xmlns:a16="http://schemas.microsoft.com/office/drawing/2014/main" id="{CE04EAF1-2EE9-ADE9-769A-E44D7491F5D8}"/>
              </a:ext>
            </a:extLst>
          </p:cNvPr>
          <p:cNvGraphicFramePr>
            <a:graphicFrameLocks noGrp="1"/>
          </p:cNvGraphicFramePr>
          <p:nvPr>
            <p:ph idx="1"/>
            <p:extLst>
              <p:ext uri="{D42A27DB-BD31-4B8C-83A1-F6EECF244321}">
                <p14:modId xmlns:p14="http://schemas.microsoft.com/office/powerpoint/2010/main" val="1313435637"/>
              </p:ext>
            </p:extLst>
          </p:nvPr>
        </p:nvGraphicFramePr>
        <p:xfrm>
          <a:off x="2959608" y="1447800"/>
          <a:ext cx="749808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4">
            <a:extLst>
              <a:ext uri="{FF2B5EF4-FFF2-40B4-BE49-F238E27FC236}">
                <a16:creationId xmlns:a16="http://schemas.microsoft.com/office/drawing/2014/main" id="{9B5D4704-9859-8502-DFE2-D7B098B73E37}"/>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Ratemaking under cost-of-service regulation</a:t>
            </a:r>
          </a:p>
        </p:txBody>
      </p:sp>
    </p:spTree>
    <p:extLst>
      <p:ext uri="{BB962C8B-B14F-4D97-AF65-F5344CB8AC3E}">
        <p14:creationId xmlns:p14="http://schemas.microsoft.com/office/powerpoint/2010/main" val="2406227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3BB6-59BB-456E-8F5A-A880BCF7D0BB}"/>
              </a:ext>
            </a:extLst>
          </p:cNvPr>
          <p:cNvSpPr>
            <a:spLocks noGrp="1"/>
          </p:cNvSpPr>
          <p:nvPr>
            <p:ph type="title"/>
          </p:nvPr>
        </p:nvSpPr>
        <p:spPr>
          <a:xfrm>
            <a:off x="989400" y="395289"/>
            <a:ext cx="10213200" cy="1112836"/>
          </a:xfrm>
        </p:spPr>
        <p:txBody>
          <a:bodyPr anchor="b">
            <a:normAutofit/>
          </a:bodyPr>
          <a:lstStyle/>
          <a:p>
            <a:r>
              <a:rPr lang="en-US" dirty="0"/>
              <a:t>In areas opened to Retail Competition</a:t>
            </a:r>
          </a:p>
        </p:txBody>
      </p:sp>
      <p:sp>
        <p:nvSpPr>
          <p:cNvPr id="3" name="Content Placeholder 2">
            <a:extLst>
              <a:ext uri="{FF2B5EF4-FFF2-40B4-BE49-F238E27FC236}">
                <a16:creationId xmlns:a16="http://schemas.microsoft.com/office/drawing/2014/main" id="{D8FC8C85-8812-4A8D-BD8E-D701F9B6FB4B}"/>
              </a:ext>
            </a:extLst>
          </p:cNvPr>
          <p:cNvSpPr>
            <a:spLocks noGrp="1"/>
          </p:cNvSpPr>
          <p:nvPr>
            <p:ph sz="half" idx="1"/>
          </p:nvPr>
        </p:nvSpPr>
        <p:spPr>
          <a:xfrm>
            <a:off x="989400" y="1685925"/>
            <a:ext cx="4928400" cy="4092575"/>
          </a:xfrm>
        </p:spPr>
        <p:txBody>
          <a:bodyPr>
            <a:normAutofit fontScale="85000" lnSpcReduction="20000"/>
          </a:bodyPr>
          <a:lstStyle/>
          <a:p>
            <a:r>
              <a:rPr lang="en-US" dirty="0"/>
              <a:t>Consumers can choose among many retailers (Retail Electric Providers is the term used in Texas) and among many pricing plans.  However, many of the retailers are affiliates.  </a:t>
            </a:r>
          </a:p>
          <a:p>
            <a:r>
              <a:rPr lang="en-US" dirty="0"/>
              <a:t>Together NRG and </a:t>
            </a:r>
            <a:r>
              <a:rPr lang="en-US" dirty="0" err="1"/>
              <a:t>Vistra</a:t>
            </a:r>
            <a:r>
              <a:rPr lang="en-US" dirty="0"/>
              <a:t> have a residential retail market share of over 75% in the Texas market (ERCOT).</a:t>
            </a:r>
          </a:p>
          <a:p>
            <a:r>
              <a:rPr lang="en-US" dirty="0"/>
              <a:t>So, pricing plans are used as a marketing strategy – to entice consumers to sign up for service with Retailer X.</a:t>
            </a:r>
          </a:p>
        </p:txBody>
      </p:sp>
      <p:pic>
        <p:nvPicPr>
          <p:cNvPr id="5" name="Picture 4">
            <a:extLst>
              <a:ext uri="{FF2B5EF4-FFF2-40B4-BE49-F238E27FC236}">
                <a16:creationId xmlns:a16="http://schemas.microsoft.com/office/drawing/2014/main" id="{AD97AF7B-D16A-4E30-ADDD-D0D229AD6385}"/>
              </a:ext>
            </a:extLst>
          </p:cNvPr>
          <p:cNvPicPr>
            <a:picLocks noChangeAspect="1"/>
          </p:cNvPicPr>
          <p:nvPr/>
        </p:nvPicPr>
        <p:blipFill rotWithShape="1">
          <a:blip r:embed="rId2"/>
          <a:srcRect l="39558" r="16187" b="1"/>
          <a:stretch/>
        </p:blipFill>
        <p:spPr>
          <a:xfrm>
            <a:off x="6274202" y="1685925"/>
            <a:ext cx="4928400" cy="4092575"/>
          </a:xfrm>
          <a:prstGeom prst="rect">
            <a:avLst/>
          </a:prstGeom>
          <a:noFill/>
        </p:spPr>
      </p:pic>
      <p:sp>
        <p:nvSpPr>
          <p:cNvPr id="10" name="Footer Placeholder 4">
            <a:extLst>
              <a:ext uri="{FF2B5EF4-FFF2-40B4-BE49-F238E27FC236}">
                <a16:creationId xmlns:a16="http://schemas.microsoft.com/office/drawing/2014/main" id="{C38BF9AC-86AF-9601-A8E3-4ABC736E96EB}"/>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
        <p:nvSpPr>
          <p:cNvPr id="12" name="Slide Number Placeholder 5">
            <a:extLst>
              <a:ext uri="{FF2B5EF4-FFF2-40B4-BE49-F238E27FC236}">
                <a16:creationId xmlns:a16="http://schemas.microsoft.com/office/drawing/2014/main" id="{4424F041-EC5D-3817-1F20-B3D45036C20E}"/>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50</a:t>
            </a:fld>
            <a:endParaRPr lang="en-US"/>
          </a:p>
        </p:txBody>
      </p:sp>
    </p:spTree>
    <p:extLst>
      <p:ext uri="{BB962C8B-B14F-4D97-AF65-F5344CB8AC3E}">
        <p14:creationId xmlns:p14="http://schemas.microsoft.com/office/powerpoint/2010/main" val="328685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61B1-5C2C-4CDE-AF2A-25FFBBEDB5D4}"/>
              </a:ext>
            </a:extLst>
          </p:cNvPr>
          <p:cNvSpPr>
            <a:spLocks noGrp="1"/>
          </p:cNvSpPr>
          <p:nvPr>
            <p:ph type="title"/>
          </p:nvPr>
        </p:nvSpPr>
        <p:spPr>
          <a:xfrm>
            <a:off x="989400" y="395289"/>
            <a:ext cx="10213200" cy="1112836"/>
          </a:xfrm>
        </p:spPr>
        <p:txBody>
          <a:bodyPr anchor="b">
            <a:normAutofit/>
          </a:bodyPr>
          <a:lstStyle/>
          <a:p>
            <a:r>
              <a:rPr lang="en-US" dirty="0"/>
              <a:t>Increasing or Declining Block Pricing?</a:t>
            </a:r>
          </a:p>
        </p:txBody>
      </p:sp>
      <p:pic>
        <p:nvPicPr>
          <p:cNvPr id="4" name="Picture 3" descr="A close-up of a price&#10;&#10;Description automatically generated">
            <a:extLst>
              <a:ext uri="{FF2B5EF4-FFF2-40B4-BE49-F238E27FC236}">
                <a16:creationId xmlns:a16="http://schemas.microsoft.com/office/drawing/2014/main" id="{BF712142-9B43-4031-9B06-87923EEA746F}"/>
              </a:ext>
            </a:extLst>
          </p:cNvPr>
          <p:cNvPicPr>
            <a:picLocks noChangeAspect="1"/>
          </p:cNvPicPr>
          <p:nvPr/>
        </p:nvPicPr>
        <p:blipFill>
          <a:blip r:embed="rId2"/>
          <a:stretch>
            <a:fillRect/>
          </a:stretch>
        </p:blipFill>
        <p:spPr>
          <a:xfrm>
            <a:off x="874477" y="1579419"/>
            <a:ext cx="6497002" cy="4782854"/>
          </a:xfrm>
          <a:prstGeom prst="rect">
            <a:avLst/>
          </a:prstGeom>
          <a:noFill/>
        </p:spPr>
      </p:pic>
      <p:sp>
        <p:nvSpPr>
          <p:cNvPr id="3" name="Content Placeholder 2">
            <a:extLst>
              <a:ext uri="{FF2B5EF4-FFF2-40B4-BE49-F238E27FC236}">
                <a16:creationId xmlns:a16="http://schemas.microsoft.com/office/drawing/2014/main" id="{B9719C42-4971-4FB7-9AEB-9D3E30C6CE27}"/>
              </a:ext>
            </a:extLst>
          </p:cNvPr>
          <p:cNvSpPr>
            <a:spLocks noGrp="1"/>
          </p:cNvSpPr>
          <p:nvPr>
            <p:ph sz="half" idx="2"/>
          </p:nvPr>
        </p:nvSpPr>
        <p:spPr>
          <a:xfrm>
            <a:off x="7379853" y="2164762"/>
            <a:ext cx="3748855" cy="2444184"/>
          </a:xfrm>
        </p:spPr>
        <p:txBody>
          <a:bodyPr>
            <a:normAutofit lnSpcReduction="10000"/>
          </a:bodyPr>
          <a:lstStyle/>
          <a:p>
            <a:pPr marL="82296" indent="0">
              <a:buNone/>
            </a:pPr>
            <a:r>
              <a:rPr lang="en-US" dirty="0"/>
              <a:t>In a competitive retail market, you see some strange block structures –</a:t>
            </a:r>
          </a:p>
          <a:p>
            <a:pPr marL="82296" indent="0">
              <a:buNone/>
            </a:pPr>
            <a:r>
              <a:rPr lang="en-US" dirty="0"/>
              <a:t>sometimes called Slab Rates.</a:t>
            </a:r>
          </a:p>
        </p:txBody>
      </p:sp>
      <p:sp>
        <p:nvSpPr>
          <p:cNvPr id="9" name="Footer Placeholder 4">
            <a:extLst>
              <a:ext uri="{FF2B5EF4-FFF2-40B4-BE49-F238E27FC236}">
                <a16:creationId xmlns:a16="http://schemas.microsoft.com/office/drawing/2014/main" id="{69109C25-E688-1578-A859-8C4073605CA5}"/>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
        <p:nvSpPr>
          <p:cNvPr id="11" name="Slide Number Placeholder 5">
            <a:extLst>
              <a:ext uri="{FF2B5EF4-FFF2-40B4-BE49-F238E27FC236}">
                <a16:creationId xmlns:a16="http://schemas.microsoft.com/office/drawing/2014/main" id="{7BBCA649-C271-930E-107C-ACA931A12EED}"/>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51</a:t>
            </a:fld>
            <a:endParaRPr lang="en-US"/>
          </a:p>
        </p:txBody>
      </p:sp>
    </p:spTree>
    <p:extLst>
      <p:ext uri="{BB962C8B-B14F-4D97-AF65-F5344CB8AC3E}">
        <p14:creationId xmlns:p14="http://schemas.microsoft.com/office/powerpoint/2010/main" val="2365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3BB6-59BB-456E-8F5A-A880BCF7D0BB}"/>
              </a:ext>
            </a:extLst>
          </p:cNvPr>
          <p:cNvSpPr>
            <a:spLocks noGrp="1"/>
          </p:cNvSpPr>
          <p:nvPr>
            <p:ph type="title"/>
          </p:nvPr>
        </p:nvSpPr>
        <p:spPr>
          <a:xfrm>
            <a:off x="989400" y="395289"/>
            <a:ext cx="10213200" cy="1112836"/>
          </a:xfrm>
        </p:spPr>
        <p:txBody>
          <a:bodyPr anchor="b">
            <a:normAutofit/>
          </a:bodyPr>
          <a:lstStyle/>
          <a:p>
            <a:r>
              <a:rPr lang="en-US" dirty="0"/>
              <a:t>In areas opened to Retail Competition</a:t>
            </a:r>
          </a:p>
        </p:txBody>
      </p:sp>
      <p:pic>
        <p:nvPicPr>
          <p:cNvPr id="4" name="Content Placeholder 3" descr="A sign up page of a website&#10;&#10;Description automatically generated">
            <a:extLst>
              <a:ext uri="{FF2B5EF4-FFF2-40B4-BE49-F238E27FC236}">
                <a16:creationId xmlns:a16="http://schemas.microsoft.com/office/drawing/2014/main" id="{59EE7E62-8096-4A1E-973C-C01411F3BD16}"/>
              </a:ext>
            </a:extLst>
          </p:cNvPr>
          <p:cNvPicPr>
            <a:picLocks noGrp="1" noChangeAspect="1"/>
          </p:cNvPicPr>
          <p:nvPr>
            <p:ph idx="1"/>
          </p:nvPr>
        </p:nvPicPr>
        <p:blipFill>
          <a:blip r:embed="rId2"/>
          <a:stretch>
            <a:fillRect/>
          </a:stretch>
        </p:blipFill>
        <p:spPr>
          <a:xfrm>
            <a:off x="2660074" y="1685925"/>
            <a:ext cx="7069484" cy="4542144"/>
          </a:xfrm>
          <a:prstGeom prst="rect">
            <a:avLst/>
          </a:prstGeom>
          <a:noFill/>
        </p:spPr>
      </p:pic>
      <p:sp>
        <p:nvSpPr>
          <p:cNvPr id="9" name="Footer Placeholder 3">
            <a:extLst>
              <a:ext uri="{FF2B5EF4-FFF2-40B4-BE49-F238E27FC236}">
                <a16:creationId xmlns:a16="http://schemas.microsoft.com/office/drawing/2014/main" id="{978D4526-2F5F-76C4-C5E1-92C43AB127F7}"/>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
        <p:nvSpPr>
          <p:cNvPr id="11" name="Slide Number Placeholder 4">
            <a:extLst>
              <a:ext uri="{FF2B5EF4-FFF2-40B4-BE49-F238E27FC236}">
                <a16:creationId xmlns:a16="http://schemas.microsoft.com/office/drawing/2014/main" id="{34BB46DB-1836-842A-218E-695F3126676B}"/>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52</a:t>
            </a:fld>
            <a:endParaRPr lang="en-US"/>
          </a:p>
        </p:txBody>
      </p:sp>
    </p:spTree>
    <p:extLst>
      <p:ext uri="{BB962C8B-B14F-4D97-AF65-F5344CB8AC3E}">
        <p14:creationId xmlns:p14="http://schemas.microsoft.com/office/powerpoint/2010/main" val="801512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1D8B-E1FD-4AB0-8A6F-C42B92DA613F}"/>
              </a:ext>
            </a:extLst>
          </p:cNvPr>
          <p:cNvSpPr>
            <a:spLocks noGrp="1"/>
          </p:cNvSpPr>
          <p:nvPr>
            <p:ph type="title"/>
          </p:nvPr>
        </p:nvSpPr>
        <p:spPr>
          <a:xfrm>
            <a:off x="989400" y="395289"/>
            <a:ext cx="10213200" cy="1112836"/>
          </a:xfrm>
        </p:spPr>
        <p:txBody>
          <a:bodyPr anchor="b">
            <a:normAutofit/>
          </a:bodyPr>
          <a:lstStyle/>
          <a:p>
            <a:r>
              <a:rPr lang="en-US" dirty="0"/>
              <a:t>In areas opened to Retail Competition</a:t>
            </a:r>
          </a:p>
        </p:txBody>
      </p:sp>
      <p:pic>
        <p:nvPicPr>
          <p:cNvPr id="4" name="Content Placeholder 3" descr="A screen shot of a screen&#10;&#10;Description automatically generated">
            <a:extLst>
              <a:ext uri="{FF2B5EF4-FFF2-40B4-BE49-F238E27FC236}">
                <a16:creationId xmlns:a16="http://schemas.microsoft.com/office/drawing/2014/main" id="{43164BE8-3290-4C56-ABA0-7BD2DA9AC55B}"/>
              </a:ext>
            </a:extLst>
          </p:cNvPr>
          <p:cNvPicPr>
            <a:picLocks noGrp="1" noChangeAspect="1"/>
          </p:cNvPicPr>
          <p:nvPr>
            <p:ph idx="1"/>
          </p:nvPr>
        </p:nvPicPr>
        <p:blipFill rotWithShape="1">
          <a:blip r:embed="rId2"/>
          <a:srcRect t="14406" b="4030"/>
          <a:stretch/>
        </p:blipFill>
        <p:spPr>
          <a:xfrm>
            <a:off x="989400" y="1685925"/>
            <a:ext cx="10213200" cy="4040191"/>
          </a:xfrm>
          <a:prstGeom prst="rect">
            <a:avLst/>
          </a:prstGeom>
          <a:noFill/>
        </p:spPr>
      </p:pic>
      <p:sp>
        <p:nvSpPr>
          <p:cNvPr id="9" name="Footer Placeholder 3">
            <a:extLst>
              <a:ext uri="{FF2B5EF4-FFF2-40B4-BE49-F238E27FC236}">
                <a16:creationId xmlns:a16="http://schemas.microsoft.com/office/drawing/2014/main" id="{ED72339F-7500-EC4E-5091-FCF0A0BC5F44}"/>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
        <p:nvSpPr>
          <p:cNvPr id="11" name="Slide Number Placeholder 4">
            <a:extLst>
              <a:ext uri="{FF2B5EF4-FFF2-40B4-BE49-F238E27FC236}">
                <a16:creationId xmlns:a16="http://schemas.microsoft.com/office/drawing/2014/main" id="{6A00E94F-9850-8F16-0288-B597B82C577C}"/>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53</a:t>
            </a:fld>
            <a:endParaRPr lang="en-US"/>
          </a:p>
        </p:txBody>
      </p:sp>
    </p:spTree>
    <p:extLst>
      <p:ext uri="{BB962C8B-B14F-4D97-AF65-F5344CB8AC3E}">
        <p14:creationId xmlns:p14="http://schemas.microsoft.com/office/powerpoint/2010/main" val="4282922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1D8B-E1FD-4AB0-8A6F-C42B92DA613F}"/>
              </a:ext>
            </a:extLst>
          </p:cNvPr>
          <p:cNvSpPr>
            <a:spLocks noGrp="1"/>
          </p:cNvSpPr>
          <p:nvPr>
            <p:ph type="title"/>
          </p:nvPr>
        </p:nvSpPr>
        <p:spPr>
          <a:xfrm>
            <a:off x="989400" y="395289"/>
            <a:ext cx="10213200" cy="1112836"/>
          </a:xfrm>
        </p:spPr>
        <p:txBody>
          <a:bodyPr anchor="b">
            <a:normAutofit/>
          </a:bodyPr>
          <a:lstStyle/>
          <a:p>
            <a:r>
              <a:rPr lang="en-US" dirty="0"/>
              <a:t>In areas opened to Retail Competition</a:t>
            </a:r>
          </a:p>
        </p:txBody>
      </p:sp>
      <p:sp>
        <p:nvSpPr>
          <p:cNvPr id="9" name="Footer Placeholder 3">
            <a:extLst>
              <a:ext uri="{FF2B5EF4-FFF2-40B4-BE49-F238E27FC236}">
                <a16:creationId xmlns:a16="http://schemas.microsoft.com/office/drawing/2014/main" id="{ED72339F-7500-EC4E-5091-FCF0A0BC5F44}"/>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
        <p:nvSpPr>
          <p:cNvPr id="11" name="Slide Number Placeholder 4">
            <a:extLst>
              <a:ext uri="{FF2B5EF4-FFF2-40B4-BE49-F238E27FC236}">
                <a16:creationId xmlns:a16="http://schemas.microsoft.com/office/drawing/2014/main" id="{6A00E94F-9850-8F16-0288-B597B82C577C}"/>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54</a:t>
            </a:fld>
            <a:endParaRPr lang="en-US"/>
          </a:p>
        </p:txBody>
      </p:sp>
      <p:pic>
        <p:nvPicPr>
          <p:cNvPr id="7" name="Content Placeholder 6">
            <a:extLst>
              <a:ext uri="{FF2B5EF4-FFF2-40B4-BE49-F238E27FC236}">
                <a16:creationId xmlns:a16="http://schemas.microsoft.com/office/drawing/2014/main" id="{DB9328D2-8C5E-7324-AA6C-DA07506EC2C1}"/>
              </a:ext>
            </a:extLst>
          </p:cNvPr>
          <p:cNvPicPr>
            <a:picLocks noGrp="1" noChangeAspect="1"/>
          </p:cNvPicPr>
          <p:nvPr>
            <p:ph idx="1"/>
          </p:nvPr>
        </p:nvPicPr>
        <p:blipFill>
          <a:blip r:embed="rId2"/>
          <a:stretch>
            <a:fillRect/>
          </a:stretch>
        </p:blipFill>
        <p:spPr>
          <a:xfrm>
            <a:off x="281760" y="1768607"/>
            <a:ext cx="5980495" cy="2140301"/>
          </a:xfrm>
        </p:spPr>
      </p:pic>
      <p:pic>
        <p:nvPicPr>
          <p:cNvPr id="10" name="Picture 9">
            <a:extLst>
              <a:ext uri="{FF2B5EF4-FFF2-40B4-BE49-F238E27FC236}">
                <a16:creationId xmlns:a16="http://schemas.microsoft.com/office/drawing/2014/main" id="{C9310483-CCB0-2640-16B9-8B4D3642228D}"/>
              </a:ext>
            </a:extLst>
          </p:cNvPr>
          <p:cNvPicPr>
            <a:picLocks noChangeAspect="1"/>
          </p:cNvPicPr>
          <p:nvPr/>
        </p:nvPicPr>
        <p:blipFill>
          <a:blip r:embed="rId3"/>
          <a:stretch>
            <a:fillRect/>
          </a:stretch>
        </p:blipFill>
        <p:spPr>
          <a:xfrm>
            <a:off x="5677558" y="4313382"/>
            <a:ext cx="6163460" cy="2078657"/>
          </a:xfrm>
          <a:prstGeom prst="rect">
            <a:avLst/>
          </a:prstGeom>
        </p:spPr>
      </p:pic>
      <p:sp>
        <p:nvSpPr>
          <p:cNvPr id="12" name="TextBox 11">
            <a:extLst>
              <a:ext uri="{FF2B5EF4-FFF2-40B4-BE49-F238E27FC236}">
                <a16:creationId xmlns:a16="http://schemas.microsoft.com/office/drawing/2014/main" id="{38C9305A-3A94-4903-0A68-631F86BC4643}"/>
              </a:ext>
            </a:extLst>
          </p:cNvPr>
          <p:cNvSpPr txBox="1"/>
          <p:nvPr/>
        </p:nvSpPr>
        <p:spPr>
          <a:xfrm>
            <a:off x="9539008" y="6022707"/>
            <a:ext cx="1224887" cy="369332"/>
          </a:xfrm>
          <a:prstGeom prst="rect">
            <a:avLst/>
          </a:prstGeom>
          <a:noFill/>
        </p:spPr>
        <p:txBody>
          <a:bodyPr wrap="none" rtlCol="0">
            <a:spAutoFit/>
          </a:bodyPr>
          <a:lstStyle/>
          <a:p>
            <a:r>
              <a:rPr lang="en-US" dirty="0"/>
              <a:t>From TXU</a:t>
            </a:r>
          </a:p>
        </p:txBody>
      </p:sp>
      <p:pic>
        <p:nvPicPr>
          <p:cNvPr id="14" name="Picture 13">
            <a:extLst>
              <a:ext uri="{FF2B5EF4-FFF2-40B4-BE49-F238E27FC236}">
                <a16:creationId xmlns:a16="http://schemas.microsoft.com/office/drawing/2014/main" id="{4911DE99-901B-BE73-E4DB-68E8EED64A60}"/>
              </a:ext>
            </a:extLst>
          </p:cNvPr>
          <p:cNvPicPr>
            <a:picLocks noChangeAspect="1"/>
          </p:cNvPicPr>
          <p:nvPr/>
        </p:nvPicPr>
        <p:blipFill>
          <a:blip r:embed="rId4"/>
          <a:stretch>
            <a:fillRect/>
          </a:stretch>
        </p:blipFill>
        <p:spPr>
          <a:xfrm>
            <a:off x="7965138" y="97616"/>
            <a:ext cx="3147739" cy="4109415"/>
          </a:xfrm>
          <a:prstGeom prst="rect">
            <a:avLst/>
          </a:prstGeom>
        </p:spPr>
      </p:pic>
    </p:spTree>
    <p:extLst>
      <p:ext uri="{BB962C8B-B14F-4D97-AF65-F5344CB8AC3E}">
        <p14:creationId xmlns:p14="http://schemas.microsoft.com/office/powerpoint/2010/main" val="919249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1D8B-E1FD-4AB0-8A6F-C42B92DA613F}"/>
              </a:ext>
            </a:extLst>
          </p:cNvPr>
          <p:cNvSpPr>
            <a:spLocks noGrp="1"/>
          </p:cNvSpPr>
          <p:nvPr>
            <p:ph type="title"/>
          </p:nvPr>
        </p:nvSpPr>
        <p:spPr>
          <a:xfrm>
            <a:off x="989400" y="395289"/>
            <a:ext cx="10213200" cy="1112836"/>
          </a:xfrm>
        </p:spPr>
        <p:txBody>
          <a:bodyPr anchor="b">
            <a:normAutofit/>
          </a:bodyPr>
          <a:lstStyle/>
          <a:p>
            <a:r>
              <a:rPr lang="en-US" dirty="0"/>
              <a:t>In areas opened to Retail Competition</a:t>
            </a:r>
          </a:p>
        </p:txBody>
      </p:sp>
      <p:sp>
        <p:nvSpPr>
          <p:cNvPr id="9" name="Footer Placeholder 3">
            <a:extLst>
              <a:ext uri="{FF2B5EF4-FFF2-40B4-BE49-F238E27FC236}">
                <a16:creationId xmlns:a16="http://schemas.microsoft.com/office/drawing/2014/main" id="{ED72339F-7500-EC4E-5091-FCF0A0BC5F44}"/>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
        <p:nvSpPr>
          <p:cNvPr id="11" name="Slide Number Placeholder 4">
            <a:extLst>
              <a:ext uri="{FF2B5EF4-FFF2-40B4-BE49-F238E27FC236}">
                <a16:creationId xmlns:a16="http://schemas.microsoft.com/office/drawing/2014/main" id="{6A00E94F-9850-8F16-0288-B597B82C577C}"/>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55</a:t>
            </a:fld>
            <a:endParaRPr lang="en-US"/>
          </a:p>
        </p:txBody>
      </p:sp>
      <p:sp>
        <p:nvSpPr>
          <p:cNvPr id="12" name="TextBox 11">
            <a:extLst>
              <a:ext uri="{FF2B5EF4-FFF2-40B4-BE49-F238E27FC236}">
                <a16:creationId xmlns:a16="http://schemas.microsoft.com/office/drawing/2014/main" id="{38C9305A-3A94-4903-0A68-631F86BC4643}"/>
              </a:ext>
            </a:extLst>
          </p:cNvPr>
          <p:cNvSpPr txBox="1"/>
          <p:nvPr/>
        </p:nvSpPr>
        <p:spPr>
          <a:xfrm>
            <a:off x="1099626" y="5864658"/>
            <a:ext cx="2215928" cy="369332"/>
          </a:xfrm>
          <a:prstGeom prst="rect">
            <a:avLst/>
          </a:prstGeom>
          <a:noFill/>
        </p:spPr>
        <p:txBody>
          <a:bodyPr wrap="none" rtlCol="0">
            <a:spAutoFit/>
          </a:bodyPr>
          <a:lstStyle/>
          <a:p>
            <a:r>
              <a:rPr lang="en-US" dirty="0"/>
              <a:t>From Direct Energy</a:t>
            </a:r>
          </a:p>
        </p:txBody>
      </p:sp>
      <p:pic>
        <p:nvPicPr>
          <p:cNvPr id="6" name="Content Placeholder 5">
            <a:extLst>
              <a:ext uri="{FF2B5EF4-FFF2-40B4-BE49-F238E27FC236}">
                <a16:creationId xmlns:a16="http://schemas.microsoft.com/office/drawing/2014/main" id="{7CE6C425-854B-6B43-54C6-D3DBD77AD098}"/>
              </a:ext>
            </a:extLst>
          </p:cNvPr>
          <p:cNvPicPr>
            <a:picLocks noGrp="1" noChangeAspect="1"/>
          </p:cNvPicPr>
          <p:nvPr>
            <p:ph idx="1"/>
          </p:nvPr>
        </p:nvPicPr>
        <p:blipFill>
          <a:blip r:embed="rId2"/>
          <a:stretch>
            <a:fillRect/>
          </a:stretch>
        </p:blipFill>
        <p:spPr>
          <a:xfrm>
            <a:off x="1099626" y="1824470"/>
            <a:ext cx="5245259" cy="4040188"/>
          </a:xfrm>
        </p:spPr>
      </p:pic>
      <p:pic>
        <p:nvPicPr>
          <p:cNvPr id="13" name="Picture 12">
            <a:extLst>
              <a:ext uri="{FF2B5EF4-FFF2-40B4-BE49-F238E27FC236}">
                <a16:creationId xmlns:a16="http://schemas.microsoft.com/office/drawing/2014/main" id="{7E9B035B-E2FB-0F8D-3A6F-B3C9BE252A46}"/>
              </a:ext>
            </a:extLst>
          </p:cNvPr>
          <p:cNvPicPr>
            <a:picLocks noChangeAspect="1"/>
          </p:cNvPicPr>
          <p:nvPr/>
        </p:nvPicPr>
        <p:blipFill>
          <a:blip r:embed="rId3"/>
          <a:stretch>
            <a:fillRect/>
          </a:stretch>
        </p:blipFill>
        <p:spPr>
          <a:xfrm>
            <a:off x="6816437" y="1824469"/>
            <a:ext cx="4860868" cy="4040187"/>
          </a:xfrm>
          <a:prstGeom prst="rect">
            <a:avLst/>
          </a:prstGeom>
        </p:spPr>
      </p:pic>
    </p:spTree>
    <p:extLst>
      <p:ext uri="{BB962C8B-B14F-4D97-AF65-F5344CB8AC3E}">
        <p14:creationId xmlns:p14="http://schemas.microsoft.com/office/powerpoint/2010/main" val="2006134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2362200" y="19050"/>
            <a:ext cx="8305800" cy="1123950"/>
          </a:xfrm>
        </p:spPr>
        <p:txBody>
          <a:bodyPr>
            <a:normAutofit/>
          </a:bodyPr>
          <a:lstStyle/>
          <a:p>
            <a:r>
              <a:rPr lang="en-US" altLang="en-US" dirty="0"/>
              <a:t>Competitive Retailers are Offering a Good Variety of Residential Rate Options</a:t>
            </a:r>
          </a:p>
        </p:txBody>
      </p:sp>
      <p:sp>
        <p:nvSpPr>
          <p:cNvPr id="35844" name="Rectangle 3"/>
          <p:cNvSpPr>
            <a:spLocks noGrp="1" noChangeArrowheads="1"/>
          </p:cNvSpPr>
          <p:nvPr>
            <p:ph sz="half" idx="1"/>
          </p:nvPr>
        </p:nvSpPr>
        <p:spPr>
          <a:xfrm>
            <a:off x="2209800" y="1562100"/>
            <a:ext cx="3886200" cy="4727864"/>
          </a:xfrm>
        </p:spPr>
        <p:txBody>
          <a:bodyPr>
            <a:normAutofit fontScale="85000" lnSpcReduction="10000"/>
          </a:bodyPr>
          <a:lstStyle/>
          <a:p>
            <a:pPr marL="457200" lvl="1"/>
            <a:r>
              <a:rPr lang="en-US" sz="1700" i="0" dirty="0"/>
              <a:t>Based on my review of the Power to Choose website on November 14, 2023 for Houston rate plans:</a:t>
            </a:r>
          </a:p>
          <a:p>
            <a:pPr marL="838200" lvl="1" indent="-381000"/>
            <a:r>
              <a:rPr lang="en-US" sz="1700" i="0" dirty="0"/>
              <a:t>Overall, 166 rate options with a purported range of prices from 12.5 cents per kWh to 18.6 cents per kWh at a usage level of 1,000 kWh/month </a:t>
            </a:r>
          </a:p>
          <a:p>
            <a:pPr marL="838200" lvl="1" indent="-381000"/>
            <a:r>
              <a:rPr lang="en-US" sz="1700" i="0" dirty="0"/>
              <a:t>41 REPs are offering residential service (although many of the REPs have affiliate relationships with other REPs).</a:t>
            </a:r>
          </a:p>
          <a:p>
            <a:pPr marL="838200" lvl="1" indent="-381000"/>
            <a:endParaRPr lang="en-US" altLang="en-US" sz="1800" dirty="0">
              <a:solidFill>
                <a:srgbClr val="595959"/>
              </a:solidFill>
            </a:endParaRPr>
          </a:p>
        </p:txBody>
      </p:sp>
      <p:sp>
        <p:nvSpPr>
          <p:cNvPr id="5" name="Content Placeholder 4"/>
          <p:cNvSpPr>
            <a:spLocks noGrp="1"/>
          </p:cNvSpPr>
          <p:nvPr>
            <p:ph sz="half" idx="2"/>
          </p:nvPr>
        </p:nvSpPr>
        <p:spPr>
          <a:xfrm>
            <a:off x="6400800" y="1562099"/>
            <a:ext cx="3962400" cy="4339931"/>
          </a:xfrm>
        </p:spPr>
        <p:txBody>
          <a:bodyPr>
            <a:normAutofit fontScale="85000" lnSpcReduction="10000"/>
          </a:bodyPr>
          <a:lstStyle/>
          <a:p>
            <a:pPr lvl="0"/>
            <a:r>
              <a:rPr lang="en-US" sz="1600" dirty="0">
                <a:solidFill>
                  <a:srgbClr val="00B0F0"/>
                </a:solidFill>
              </a:rPr>
              <a:t>Time-of-Use</a:t>
            </a:r>
            <a:r>
              <a:rPr lang="en-US" sz="1600" dirty="0"/>
              <a:t> plans:  9 from 5 </a:t>
            </a:r>
            <a:r>
              <a:rPr lang="en-US" sz="1600" dirty="0" err="1"/>
              <a:t>REPs.</a:t>
            </a:r>
            <a:endParaRPr lang="en-US" sz="1600" dirty="0"/>
          </a:p>
          <a:p>
            <a:pPr lvl="0"/>
            <a:r>
              <a:rPr lang="en-US" sz="1600" dirty="0">
                <a:solidFill>
                  <a:srgbClr val="00B0F0"/>
                </a:solidFill>
              </a:rPr>
              <a:t>Variable rate </a:t>
            </a:r>
            <a:r>
              <a:rPr lang="en-US" sz="1600" dirty="0"/>
              <a:t>plans:  9 plans.  The remainder are fixed price plans.</a:t>
            </a:r>
          </a:p>
          <a:p>
            <a:r>
              <a:rPr lang="en-US" sz="1600" dirty="0"/>
              <a:t>100% </a:t>
            </a:r>
            <a:r>
              <a:rPr lang="en-US" sz="1600" dirty="0">
                <a:solidFill>
                  <a:srgbClr val="00B0F0"/>
                </a:solidFill>
              </a:rPr>
              <a:t>Renewable</a:t>
            </a:r>
            <a:r>
              <a:rPr lang="en-US" sz="1600" dirty="0"/>
              <a:t> plans:  37 offerings.</a:t>
            </a:r>
          </a:p>
          <a:p>
            <a:r>
              <a:rPr lang="en-US" sz="1600" dirty="0"/>
              <a:t>3 </a:t>
            </a:r>
            <a:r>
              <a:rPr lang="en-US" sz="1600" dirty="0">
                <a:solidFill>
                  <a:srgbClr val="00B0F0"/>
                </a:solidFill>
              </a:rPr>
              <a:t>Prepay</a:t>
            </a:r>
            <a:r>
              <a:rPr lang="en-US" sz="1600" dirty="0"/>
              <a:t> plans from 2 </a:t>
            </a:r>
            <a:r>
              <a:rPr lang="en-US" sz="1600" dirty="0" err="1"/>
              <a:t>REPs.</a:t>
            </a:r>
            <a:r>
              <a:rPr lang="en-US" sz="1600" dirty="0"/>
              <a:t>  This is surprising since I’ve seen as many as 23 prepay plans in the past.</a:t>
            </a:r>
          </a:p>
          <a:p>
            <a:r>
              <a:rPr lang="en-US" sz="1600" dirty="0"/>
              <a:t>7 plans had </a:t>
            </a:r>
            <a:r>
              <a:rPr lang="en-US" sz="1600" dirty="0">
                <a:solidFill>
                  <a:srgbClr val="00B0F0"/>
                </a:solidFill>
              </a:rPr>
              <a:t>minimum usage </a:t>
            </a:r>
            <a:r>
              <a:rPr lang="en-US" sz="1600" dirty="0"/>
              <a:t>requirements.</a:t>
            </a:r>
          </a:p>
          <a:p>
            <a:endParaRPr lang="en-US" sz="1600" dirty="0"/>
          </a:p>
          <a:p>
            <a:pPr lvl="0"/>
            <a:endParaRPr lang="en-US" sz="1600" dirty="0"/>
          </a:p>
        </p:txBody>
      </p:sp>
      <p:sp>
        <p:nvSpPr>
          <p:cNvPr id="35842" name="Slide Number Placeholder 3"/>
          <p:cNvSpPr>
            <a:spLocks noGrp="1"/>
          </p:cNvSpPr>
          <p:nvPr>
            <p:ph type="sldNum" sz="quarter" idx="10"/>
          </p:nvPr>
        </p:nvSpPr>
        <p:spPr>
          <a:noFill/>
        </p:spPr>
        <p:txBody>
          <a:bodyPr/>
          <a:lstStyle/>
          <a:p>
            <a:fld id="{9F73E87B-A2B6-44F0-B32D-B6FA75F67A94}" type="slidenum">
              <a:rPr lang="en-US" altLang="en-US" smtClean="0"/>
              <a:pPr/>
              <a:t>56</a:t>
            </a:fld>
            <a:endParaRPr lang="en-US" altLang="en-US"/>
          </a:p>
        </p:txBody>
      </p:sp>
      <p:cxnSp>
        <p:nvCxnSpPr>
          <p:cNvPr id="7" name="Straight Connector 6"/>
          <p:cNvCxnSpPr/>
          <p:nvPr/>
        </p:nvCxnSpPr>
        <p:spPr bwMode="auto">
          <a:xfrm>
            <a:off x="1524000" y="1295400"/>
            <a:ext cx="9144000" cy="0"/>
          </a:xfrm>
          <a:prstGeom prst="line">
            <a:avLst/>
          </a:prstGeom>
          <a:ln>
            <a:solidFill>
              <a:schemeClr val="bg1">
                <a:lumMod val="5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Footer Placeholder 3">
            <a:extLst>
              <a:ext uri="{FF2B5EF4-FFF2-40B4-BE49-F238E27FC236}">
                <a16:creationId xmlns:a16="http://schemas.microsoft.com/office/drawing/2014/main" id="{7FB5C508-5BE7-7A1C-3818-F94CB7E2B07E}"/>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Tree>
    <p:extLst>
      <p:ext uri="{BB962C8B-B14F-4D97-AF65-F5344CB8AC3E}">
        <p14:creationId xmlns:p14="http://schemas.microsoft.com/office/powerpoint/2010/main" val="2032411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Pricing to Industrial Energy Consumers in areas opened to competition</a:t>
            </a:r>
          </a:p>
        </p:txBody>
      </p:sp>
      <p:sp>
        <p:nvSpPr>
          <p:cNvPr id="3" name="Content Placeholder 2"/>
          <p:cNvSpPr>
            <a:spLocks noGrp="1"/>
          </p:cNvSpPr>
          <p:nvPr>
            <p:ph idx="1"/>
          </p:nvPr>
        </p:nvSpPr>
        <p:spPr>
          <a:xfrm>
            <a:off x="838200" y="1839595"/>
            <a:ext cx="10515600" cy="4154488"/>
          </a:xfrm>
        </p:spPr>
        <p:txBody>
          <a:bodyPr>
            <a:normAutofit/>
          </a:bodyPr>
          <a:lstStyle/>
          <a:p>
            <a:pPr marL="0" indent="0">
              <a:buNone/>
            </a:pPr>
            <a:r>
              <a:rPr lang="en-US" dirty="0"/>
              <a:t>Industrial energy consumers can do many of the same things that load-serving entities (LSEs) do:</a:t>
            </a:r>
          </a:p>
          <a:p>
            <a:pPr marL="702900" lvl="1" indent="-342900">
              <a:buFont typeface="Arial" panose="020B0604020202020204" pitchFamily="34" charset="0"/>
              <a:buChar char="•"/>
            </a:pPr>
            <a:r>
              <a:rPr lang="en-US" dirty="0"/>
              <a:t>Become their own “scheduling entity” and procure power like an LSE</a:t>
            </a:r>
          </a:p>
          <a:p>
            <a:pPr marL="702900" lvl="1" indent="-342900">
              <a:buFont typeface="Arial" panose="020B0604020202020204" pitchFamily="34" charset="0"/>
              <a:buChar char="•"/>
            </a:pPr>
            <a:r>
              <a:rPr lang="en-US" dirty="0"/>
              <a:t>Buy “blocks” of power</a:t>
            </a:r>
          </a:p>
          <a:p>
            <a:pPr marL="702900" lvl="1" indent="-342900">
              <a:buFont typeface="Arial" panose="020B0604020202020204" pitchFamily="34" charset="0"/>
              <a:buChar char="•"/>
            </a:pPr>
            <a:r>
              <a:rPr lang="en-US" dirty="0"/>
              <a:t>Buy energy from an Independent System Operator’s (ISO’s) market</a:t>
            </a:r>
          </a:p>
        </p:txBody>
      </p:sp>
      <p:sp>
        <p:nvSpPr>
          <p:cNvPr id="8" name="Footer Placeholder 3">
            <a:extLst>
              <a:ext uri="{FF2B5EF4-FFF2-40B4-BE49-F238E27FC236}">
                <a16:creationId xmlns:a16="http://schemas.microsoft.com/office/drawing/2014/main" id="{74D43534-7F55-9A02-DFFE-8E2CAC5271D0}"/>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
        <p:nvSpPr>
          <p:cNvPr id="10" name="Slide Number Placeholder 4">
            <a:extLst>
              <a:ext uri="{FF2B5EF4-FFF2-40B4-BE49-F238E27FC236}">
                <a16:creationId xmlns:a16="http://schemas.microsoft.com/office/drawing/2014/main" id="{CC3AEDCF-9E14-8746-DC7D-2F68081C0CC3}"/>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57</a:t>
            </a:fld>
            <a:endParaRPr lang="en-US"/>
          </a:p>
        </p:txBody>
      </p:sp>
    </p:spTree>
    <p:extLst>
      <p:ext uri="{BB962C8B-B14F-4D97-AF65-F5344CB8AC3E}">
        <p14:creationId xmlns:p14="http://schemas.microsoft.com/office/powerpoint/2010/main" val="2806831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Pricing to Industrial Energy Consumers in areas opened to competition</a:t>
            </a:r>
          </a:p>
        </p:txBody>
      </p:sp>
      <p:sp>
        <p:nvSpPr>
          <p:cNvPr id="3" name="Content Placeholder 2"/>
          <p:cNvSpPr>
            <a:spLocks noGrp="1"/>
          </p:cNvSpPr>
          <p:nvPr>
            <p:ph idx="1"/>
          </p:nvPr>
        </p:nvSpPr>
        <p:spPr>
          <a:xfrm>
            <a:off x="838200" y="1839595"/>
            <a:ext cx="10515600" cy="4154488"/>
          </a:xfrm>
        </p:spPr>
        <p:txBody>
          <a:bodyPr>
            <a:normAutofit/>
          </a:bodyPr>
          <a:lstStyle/>
          <a:p>
            <a:r>
              <a:rPr lang="en-US" dirty="0"/>
              <a:t>An example product for industrial energy consumers, Block and Index:</a:t>
            </a:r>
          </a:p>
          <a:p>
            <a:pPr lvl="1"/>
            <a:endParaRPr lang="en-US" dirty="0"/>
          </a:p>
          <a:p>
            <a:pPr lvl="1"/>
            <a:r>
              <a:rPr lang="en-US" dirty="0">
                <a:solidFill>
                  <a:schemeClr val="accent5">
                    <a:lumMod val="50000"/>
                    <a:alpha val="60000"/>
                  </a:schemeClr>
                </a:solidFill>
              </a:rPr>
              <a:t>Acquire the rights to a “block of power,” e.g., 20 MW for 24 hours/day for one year</a:t>
            </a:r>
          </a:p>
          <a:p>
            <a:pPr lvl="1"/>
            <a:r>
              <a:rPr lang="en-US" dirty="0">
                <a:solidFill>
                  <a:schemeClr val="accent5">
                    <a:lumMod val="50000"/>
                    <a:alpha val="60000"/>
                  </a:schemeClr>
                </a:solidFill>
              </a:rPr>
              <a:t>If demand &gt;20 MW, buy the additional needed amount from the market at the market price</a:t>
            </a:r>
          </a:p>
          <a:p>
            <a:pPr lvl="1"/>
            <a:r>
              <a:rPr lang="en-US" dirty="0">
                <a:solidFill>
                  <a:schemeClr val="accent5">
                    <a:lumMod val="50000"/>
                    <a:alpha val="60000"/>
                  </a:schemeClr>
                </a:solidFill>
              </a:rPr>
              <a:t>If demand &lt;20 MW, sell the unused energy back to the market and receive the market price</a:t>
            </a:r>
          </a:p>
        </p:txBody>
      </p:sp>
      <p:sp>
        <p:nvSpPr>
          <p:cNvPr id="8" name="Footer Placeholder 3">
            <a:extLst>
              <a:ext uri="{FF2B5EF4-FFF2-40B4-BE49-F238E27FC236}">
                <a16:creationId xmlns:a16="http://schemas.microsoft.com/office/drawing/2014/main" id="{C77339E1-8920-47BE-85B6-904A983DDB3D}"/>
              </a:ext>
            </a:extLst>
          </p:cNvPr>
          <p:cNvSpPr>
            <a:spLocks noGrp="1"/>
          </p:cNvSpPr>
          <p:nvPr>
            <p:ph type="ftr" sz="quarter" idx="11"/>
          </p:nvPr>
        </p:nvSpPr>
        <p:spPr>
          <a:xfrm>
            <a:off x="2754312" y="6357600"/>
            <a:ext cx="6683376" cy="460800"/>
          </a:xfrm>
        </p:spPr>
        <p:txBody>
          <a:bodyPr/>
          <a:lstStyle/>
          <a:p>
            <a:pPr algn="ctr"/>
            <a:r>
              <a:rPr lang="en-US" dirty="0"/>
              <a:t>Pricing in Restructured Retail Markets</a:t>
            </a:r>
          </a:p>
        </p:txBody>
      </p:sp>
      <p:sp>
        <p:nvSpPr>
          <p:cNvPr id="10" name="Slide Number Placeholder 4">
            <a:extLst>
              <a:ext uri="{FF2B5EF4-FFF2-40B4-BE49-F238E27FC236}">
                <a16:creationId xmlns:a16="http://schemas.microsoft.com/office/drawing/2014/main" id="{7B3DD960-ABFE-8CC0-244F-CE04C1583C03}"/>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58</a:t>
            </a:fld>
            <a:endParaRPr lang="en-US"/>
          </a:p>
        </p:txBody>
      </p:sp>
    </p:spTree>
    <p:extLst>
      <p:ext uri="{BB962C8B-B14F-4D97-AF65-F5344CB8AC3E}">
        <p14:creationId xmlns:p14="http://schemas.microsoft.com/office/powerpoint/2010/main" val="4094200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15BD6-C8D6-ED16-E3DE-09FFB1A1A453}"/>
              </a:ext>
            </a:extLst>
          </p:cNvPr>
          <p:cNvSpPr>
            <a:spLocks noGrp="1"/>
          </p:cNvSpPr>
          <p:nvPr>
            <p:ph type="title"/>
          </p:nvPr>
        </p:nvSpPr>
        <p:spPr>
          <a:xfrm>
            <a:off x="989400" y="395288"/>
            <a:ext cx="3970527" cy="2024061"/>
          </a:xfrm>
        </p:spPr>
        <p:txBody>
          <a:bodyPr>
            <a:noAutofit/>
          </a:bodyPr>
          <a:lstStyle/>
          <a:p>
            <a:r>
              <a:rPr lang="en-US" sz="2800" dirty="0"/>
              <a:t>The number of customers in the Texas competitive retail market (ERCOT) on pricing plans designed to promote demand response</a:t>
            </a:r>
          </a:p>
        </p:txBody>
      </p:sp>
      <p:pic>
        <p:nvPicPr>
          <p:cNvPr id="7" name="Content Placeholder 6">
            <a:extLst>
              <a:ext uri="{FF2B5EF4-FFF2-40B4-BE49-F238E27FC236}">
                <a16:creationId xmlns:a16="http://schemas.microsoft.com/office/drawing/2014/main" id="{BC1DFA1F-4D21-CD50-2153-1B915CF1F304}"/>
              </a:ext>
            </a:extLst>
          </p:cNvPr>
          <p:cNvPicPr>
            <a:picLocks noGrp="1" noChangeAspect="1"/>
          </p:cNvPicPr>
          <p:nvPr>
            <p:ph idx="1"/>
          </p:nvPr>
        </p:nvPicPr>
        <p:blipFill>
          <a:blip r:embed="rId2"/>
          <a:stretch>
            <a:fillRect/>
          </a:stretch>
        </p:blipFill>
        <p:spPr>
          <a:xfrm>
            <a:off x="657227" y="2703513"/>
            <a:ext cx="1216353" cy="4154487"/>
          </a:xfrm>
        </p:spPr>
      </p:pic>
      <p:sp>
        <p:nvSpPr>
          <p:cNvPr id="5" name="Slide Number Placeholder 4">
            <a:extLst>
              <a:ext uri="{FF2B5EF4-FFF2-40B4-BE49-F238E27FC236}">
                <a16:creationId xmlns:a16="http://schemas.microsoft.com/office/drawing/2014/main" id="{E71E4EDB-CDC4-622F-EE53-21AB70416922}"/>
              </a:ext>
            </a:extLst>
          </p:cNvPr>
          <p:cNvSpPr>
            <a:spLocks noGrp="1"/>
          </p:cNvSpPr>
          <p:nvPr>
            <p:ph type="sldNum" sz="quarter" idx="12"/>
          </p:nvPr>
        </p:nvSpPr>
        <p:spPr/>
        <p:txBody>
          <a:bodyPr/>
          <a:lstStyle/>
          <a:p>
            <a:fld id="{FF2BD96E-3838-45D2-9031-D3AF67C920A5}" type="slidenum">
              <a:rPr lang="en-US" smtClean="0"/>
              <a:t>59</a:t>
            </a:fld>
            <a:endParaRPr lang="en-US" dirty="0"/>
          </a:p>
        </p:txBody>
      </p:sp>
      <p:pic>
        <p:nvPicPr>
          <p:cNvPr id="9" name="Picture 8">
            <a:extLst>
              <a:ext uri="{FF2B5EF4-FFF2-40B4-BE49-F238E27FC236}">
                <a16:creationId xmlns:a16="http://schemas.microsoft.com/office/drawing/2014/main" id="{CCFEBC20-E039-0E3B-AB9F-1BD84371FD4B}"/>
              </a:ext>
            </a:extLst>
          </p:cNvPr>
          <p:cNvPicPr>
            <a:picLocks noChangeAspect="1"/>
          </p:cNvPicPr>
          <p:nvPr/>
        </p:nvPicPr>
        <p:blipFill>
          <a:blip r:embed="rId3"/>
          <a:stretch>
            <a:fillRect/>
          </a:stretch>
        </p:blipFill>
        <p:spPr>
          <a:xfrm>
            <a:off x="2021358" y="2703513"/>
            <a:ext cx="920797" cy="4154487"/>
          </a:xfrm>
          <a:prstGeom prst="rect">
            <a:avLst/>
          </a:prstGeom>
        </p:spPr>
      </p:pic>
      <p:pic>
        <p:nvPicPr>
          <p:cNvPr id="11" name="Picture 10">
            <a:extLst>
              <a:ext uri="{FF2B5EF4-FFF2-40B4-BE49-F238E27FC236}">
                <a16:creationId xmlns:a16="http://schemas.microsoft.com/office/drawing/2014/main" id="{D8AF144B-4C3C-2C47-D8AF-F079B126C8BD}"/>
              </a:ext>
            </a:extLst>
          </p:cNvPr>
          <p:cNvPicPr>
            <a:picLocks noChangeAspect="1"/>
          </p:cNvPicPr>
          <p:nvPr/>
        </p:nvPicPr>
        <p:blipFill>
          <a:blip r:embed="rId4"/>
          <a:stretch>
            <a:fillRect/>
          </a:stretch>
        </p:blipFill>
        <p:spPr>
          <a:xfrm>
            <a:off x="5435268" y="162015"/>
            <a:ext cx="6514468" cy="4226460"/>
          </a:xfrm>
          <a:prstGeom prst="rect">
            <a:avLst/>
          </a:prstGeom>
        </p:spPr>
      </p:pic>
      <p:pic>
        <p:nvPicPr>
          <p:cNvPr id="13" name="Picture 12">
            <a:extLst>
              <a:ext uri="{FF2B5EF4-FFF2-40B4-BE49-F238E27FC236}">
                <a16:creationId xmlns:a16="http://schemas.microsoft.com/office/drawing/2014/main" id="{FE9ABD40-052C-7E27-07BF-3760A7409999}"/>
              </a:ext>
            </a:extLst>
          </p:cNvPr>
          <p:cNvPicPr>
            <a:picLocks noChangeAspect="1"/>
          </p:cNvPicPr>
          <p:nvPr/>
        </p:nvPicPr>
        <p:blipFill>
          <a:blip r:embed="rId5"/>
          <a:stretch>
            <a:fillRect/>
          </a:stretch>
        </p:blipFill>
        <p:spPr>
          <a:xfrm>
            <a:off x="5435268" y="2974151"/>
            <a:ext cx="6514468" cy="3844249"/>
          </a:xfrm>
          <a:prstGeom prst="rect">
            <a:avLst/>
          </a:prstGeom>
        </p:spPr>
      </p:pic>
    </p:spTree>
    <p:extLst>
      <p:ext uri="{BB962C8B-B14F-4D97-AF65-F5344CB8AC3E}">
        <p14:creationId xmlns:p14="http://schemas.microsoft.com/office/powerpoint/2010/main" val="655819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989400" y="395289"/>
            <a:ext cx="10213200" cy="1112836"/>
          </a:xfrm>
        </p:spPr>
        <p:txBody>
          <a:bodyPr anchor="b">
            <a:normAutofit/>
          </a:bodyPr>
          <a:lstStyle/>
          <a:p>
            <a:r>
              <a:rPr lang="en-US" dirty="0"/>
              <a:t>Purpose</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sz="half" idx="2"/>
          </p:nvPr>
        </p:nvSpPr>
        <p:spPr>
          <a:xfrm>
            <a:off x="6274202" y="1685925"/>
            <a:ext cx="4928400" cy="4092575"/>
          </a:xfrm>
        </p:spPr>
        <p:txBody>
          <a:bodyPr>
            <a:normAutofit lnSpcReduction="10000"/>
          </a:bodyPr>
          <a:lstStyle/>
          <a:p>
            <a:pPr marL="640080" marR="0" lvl="1" indent="-237744" defTabSz="914400" rtl="0" eaLnBrk="1" fontAlgn="auto" latinLnBrk="0" hangingPunct="1">
              <a:lnSpc>
                <a:spcPct val="140000"/>
              </a:lnSpc>
              <a:spcBef>
                <a:spcPts val="550"/>
              </a:spcBef>
              <a:spcAft>
                <a:spcPts val="0"/>
              </a:spcAft>
              <a:buClr>
                <a:srgbClr val="3891A7"/>
              </a:buClr>
              <a:buSzTx/>
              <a:buFont typeface="Verdana"/>
              <a:buChar char="◦"/>
              <a:tabLst/>
              <a:defRPr/>
            </a:pPr>
            <a:r>
              <a:rPr kumimoji="0" lang="en-US" sz="1900" b="0" i="0" u="none" strike="noStrike" kern="1200" cap="none" spc="0" normalizeH="0" baseline="0" noProof="0" dirty="0">
                <a:ln>
                  <a:noFill/>
                </a:ln>
                <a:effectLst/>
                <a:uLnTx/>
                <a:uFillTx/>
              </a:rPr>
              <a:t>Rates must be “just and reasonable.”</a:t>
            </a:r>
          </a:p>
          <a:p>
            <a:pPr marL="640080" lvl="1" indent="-237744">
              <a:lnSpc>
                <a:spcPct val="140000"/>
              </a:lnSpc>
              <a:spcBef>
                <a:spcPts val="550"/>
              </a:spcBef>
              <a:buClr>
                <a:srgbClr val="3891A7"/>
              </a:buClr>
              <a:buFont typeface="Verdana"/>
              <a:buChar char="◦"/>
              <a:defRPr/>
            </a:pPr>
            <a:r>
              <a:rPr lang="en-US" sz="1900" i="0" dirty="0"/>
              <a:t>Provide a regulated utility with a reasonable opportunity to collect its revenue requirement (reasonable and necessary costs which were prudently incurred, including some return on rate base)</a:t>
            </a:r>
            <a:endParaRPr kumimoji="0" lang="en-US" sz="1900" b="0" i="0" u="none" strike="noStrike" kern="1200" cap="none" spc="0" normalizeH="0" baseline="0" noProof="0" dirty="0">
              <a:ln>
                <a:noFill/>
              </a:ln>
              <a:effectLst/>
              <a:uLnTx/>
              <a:uFillTx/>
            </a:endParaRPr>
          </a:p>
          <a:p>
            <a:pPr marL="640080" marR="0" lvl="1" indent="-237744" defTabSz="914400" rtl="0" eaLnBrk="1" fontAlgn="auto" latinLnBrk="0" hangingPunct="1">
              <a:lnSpc>
                <a:spcPct val="140000"/>
              </a:lnSpc>
              <a:spcBef>
                <a:spcPts val="550"/>
              </a:spcBef>
              <a:spcAft>
                <a:spcPts val="0"/>
              </a:spcAft>
              <a:buClr>
                <a:srgbClr val="3891A7"/>
              </a:buClr>
              <a:buSzTx/>
              <a:buFont typeface="Verdana"/>
              <a:buChar char="◦"/>
              <a:tabLst/>
              <a:defRPr/>
            </a:pPr>
            <a:r>
              <a:rPr kumimoji="0" lang="en-US" sz="1900" b="0" i="0" u="none" strike="noStrike" kern="1200" cap="none" spc="0" normalizeH="0" baseline="0" noProof="0" dirty="0">
                <a:ln>
                  <a:noFill/>
                </a:ln>
                <a:effectLst/>
                <a:uLnTx/>
                <a:uFillTx/>
              </a:rPr>
              <a:t>We can use “price signals” to affect consumer behaviors</a:t>
            </a:r>
          </a:p>
        </p:txBody>
      </p:sp>
      <p:sp>
        <p:nvSpPr>
          <p:cNvPr id="103" name="Footer Placeholder 48">
            <a:extLst>
              <a:ext uri="{FF2B5EF4-FFF2-40B4-BE49-F238E27FC236}">
                <a16:creationId xmlns:a16="http://schemas.microsoft.com/office/drawing/2014/main" id="{EE131F31-1D34-4CC9-8C56-BACFA6C86A48}"/>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Ratemaking under cost-of-service regulation</a:t>
            </a:r>
          </a:p>
        </p:txBody>
      </p:sp>
      <p:sp>
        <p:nvSpPr>
          <p:cNvPr id="104" name="Slide Number Placeholder 49">
            <a:extLst>
              <a:ext uri="{FF2B5EF4-FFF2-40B4-BE49-F238E27FC236}">
                <a16:creationId xmlns:a16="http://schemas.microsoft.com/office/drawing/2014/main" id="{BC4462F5-98AF-457A-94DC-C44EA835679D}"/>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D39607A7-8386-47DB-8578-DDEDD194E5D4}" type="slidenum">
              <a:rPr lang="en-US" smtClean="0"/>
              <a:pPr>
                <a:spcAft>
                  <a:spcPts val="600"/>
                </a:spcAft>
              </a:pPr>
              <a:t>6</a:t>
            </a:fld>
            <a:endParaRPr lang="en-US"/>
          </a:p>
        </p:txBody>
      </p:sp>
      <p:pic>
        <p:nvPicPr>
          <p:cNvPr id="8" name="Content Placeholder 7">
            <a:extLst>
              <a:ext uri="{FF2B5EF4-FFF2-40B4-BE49-F238E27FC236}">
                <a16:creationId xmlns:a16="http://schemas.microsoft.com/office/drawing/2014/main" id="{8BC2FADA-EE45-3254-222F-45C69345FA79}"/>
              </a:ext>
            </a:extLst>
          </p:cNvPr>
          <p:cNvPicPr>
            <a:picLocks noGrp="1" noChangeAspect="1"/>
          </p:cNvPicPr>
          <p:nvPr>
            <p:ph sz="half" idx="1"/>
          </p:nvPr>
        </p:nvPicPr>
        <p:blipFill>
          <a:blip r:embed="rId2"/>
          <a:stretch>
            <a:fillRect/>
          </a:stretch>
        </p:blipFill>
        <p:spPr>
          <a:xfrm>
            <a:off x="989013" y="2954850"/>
            <a:ext cx="4929187" cy="1554725"/>
          </a:xfrm>
        </p:spPr>
      </p:pic>
    </p:spTree>
    <p:extLst>
      <p:ext uri="{BB962C8B-B14F-4D97-AF65-F5344CB8AC3E}">
        <p14:creationId xmlns:p14="http://schemas.microsoft.com/office/powerpoint/2010/main" val="163979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0DCD-2543-9739-CD64-065CFFF9EE07}"/>
              </a:ext>
            </a:extLst>
          </p:cNvPr>
          <p:cNvSpPr>
            <a:spLocks noGrp="1"/>
          </p:cNvSpPr>
          <p:nvPr>
            <p:ph type="title"/>
          </p:nvPr>
        </p:nvSpPr>
        <p:spPr/>
        <p:txBody>
          <a:bodyPr/>
          <a:lstStyle/>
          <a:p>
            <a:r>
              <a:rPr lang="en-US" dirty="0"/>
              <a:t>Observations regarding Pricing in Restructured Retail Markets</a:t>
            </a:r>
          </a:p>
        </p:txBody>
      </p:sp>
      <p:sp>
        <p:nvSpPr>
          <p:cNvPr id="6" name="Content Placeholder 5">
            <a:extLst>
              <a:ext uri="{FF2B5EF4-FFF2-40B4-BE49-F238E27FC236}">
                <a16:creationId xmlns:a16="http://schemas.microsoft.com/office/drawing/2014/main" id="{9F9F44BB-459D-B85E-8BBC-4B286C616E04}"/>
              </a:ext>
            </a:extLst>
          </p:cNvPr>
          <p:cNvSpPr>
            <a:spLocks noGrp="1"/>
          </p:cNvSpPr>
          <p:nvPr>
            <p:ph sz="half" idx="1"/>
          </p:nvPr>
        </p:nvSpPr>
        <p:spPr/>
        <p:txBody>
          <a:bodyPr>
            <a:normAutofit fontScale="85000" lnSpcReduction="20000"/>
          </a:bodyPr>
          <a:lstStyle/>
          <a:p>
            <a:r>
              <a:rPr lang="en-US" dirty="0"/>
              <a:t>If the “shopping websites” report prices at 500, 1000, and 2000 kWh per month, retailers want to look competitive at those consumption levels.  Consume 501, 1001, or 2001, and the actual prices jump!</a:t>
            </a:r>
          </a:p>
          <a:p>
            <a:r>
              <a:rPr lang="en-US" dirty="0"/>
              <a:t>Free weekends or evenings have been a big success.  But those plans may be more-costly unless you respond to the price structure. </a:t>
            </a:r>
          </a:p>
        </p:txBody>
      </p:sp>
      <p:sp>
        <p:nvSpPr>
          <p:cNvPr id="7" name="Content Placeholder 6">
            <a:extLst>
              <a:ext uri="{FF2B5EF4-FFF2-40B4-BE49-F238E27FC236}">
                <a16:creationId xmlns:a16="http://schemas.microsoft.com/office/drawing/2014/main" id="{B4BE36DC-A686-BCE0-DCC9-F09B1B478CB0}"/>
              </a:ext>
            </a:extLst>
          </p:cNvPr>
          <p:cNvSpPr>
            <a:spLocks noGrp="1"/>
          </p:cNvSpPr>
          <p:nvPr>
            <p:ph sz="half" idx="2"/>
          </p:nvPr>
        </p:nvSpPr>
        <p:spPr/>
        <p:txBody>
          <a:bodyPr>
            <a:normAutofit fontScale="85000" lnSpcReduction="20000"/>
          </a:bodyPr>
          <a:lstStyle/>
          <a:p>
            <a:r>
              <a:rPr lang="en-US" dirty="0"/>
              <a:t>Teaser rates are common, where the first month is cheap and prices subsequently increase.</a:t>
            </a:r>
          </a:p>
          <a:p>
            <a:r>
              <a:rPr lang="en-US" dirty="0"/>
              <a:t>I’ve never seen a demand charge in a C&amp;I contract for electrical energy (distinguished from T&amp;D) in an area of Texas opened to retail competition:</a:t>
            </a:r>
          </a:p>
          <a:p>
            <a:pPr lvl="1"/>
            <a:r>
              <a:rPr lang="en-US" sz="1600" dirty="0"/>
              <a:t>Perhaps this is unique to ERCOT, given its absence of a capacity market.  </a:t>
            </a:r>
          </a:p>
          <a:p>
            <a:pPr lvl="1"/>
            <a:r>
              <a:rPr lang="en-US" sz="1600" dirty="0"/>
              <a:t>But forward prices on the Intercontinental Exchange (ICE) don’t have capacity or demand charges either.  </a:t>
            </a:r>
          </a:p>
        </p:txBody>
      </p:sp>
      <p:sp>
        <p:nvSpPr>
          <p:cNvPr id="4" name="Footer Placeholder 3">
            <a:extLst>
              <a:ext uri="{FF2B5EF4-FFF2-40B4-BE49-F238E27FC236}">
                <a16:creationId xmlns:a16="http://schemas.microsoft.com/office/drawing/2014/main" id="{A4A6AAD4-BBB8-C245-C1E2-28B12B6457B5}"/>
              </a:ext>
            </a:extLst>
          </p:cNvPr>
          <p:cNvSpPr>
            <a:spLocks noGrp="1"/>
          </p:cNvSpPr>
          <p:nvPr>
            <p:ph type="ftr" sz="quarter" idx="11"/>
          </p:nvPr>
        </p:nvSpPr>
        <p:spPr/>
        <p:txBody>
          <a:bodyPr/>
          <a:lstStyle/>
          <a:p>
            <a:pPr algn="ctr"/>
            <a:r>
              <a:rPr lang="en-US" dirty="0"/>
              <a:t>Pricing in Restructured Retail Markets</a:t>
            </a:r>
          </a:p>
        </p:txBody>
      </p:sp>
      <p:sp>
        <p:nvSpPr>
          <p:cNvPr id="5" name="Slide Number Placeholder 4">
            <a:extLst>
              <a:ext uri="{FF2B5EF4-FFF2-40B4-BE49-F238E27FC236}">
                <a16:creationId xmlns:a16="http://schemas.microsoft.com/office/drawing/2014/main" id="{A7BEF793-2CFC-4F26-7391-BD01FFB3ECCF}"/>
              </a:ext>
            </a:extLst>
          </p:cNvPr>
          <p:cNvSpPr>
            <a:spLocks noGrp="1"/>
          </p:cNvSpPr>
          <p:nvPr>
            <p:ph type="sldNum" sz="quarter" idx="12"/>
          </p:nvPr>
        </p:nvSpPr>
        <p:spPr/>
        <p:txBody>
          <a:bodyPr/>
          <a:lstStyle/>
          <a:p>
            <a:fld id="{FF2BD96E-3838-45D2-9031-D3AF67C920A5}" type="slidenum">
              <a:rPr lang="en-US" smtClean="0"/>
              <a:t>60</a:t>
            </a:fld>
            <a:endParaRPr lang="en-US" dirty="0"/>
          </a:p>
        </p:txBody>
      </p:sp>
    </p:spTree>
    <p:extLst>
      <p:ext uri="{BB962C8B-B14F-4D97-AF65-F5344CB8AC3E}">
        <p14:creationId xmlns:p14="http://schemas.microsoft.com/office/powerpoint/2010/main" val="28175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1000"/>
                                        <p:tgtEl>
                                          <p:spTgt spid="7">
                                            <p:txEl>
                                              <p:pRg st="2" end="2"/>
                                            </p:txEl>
                                          </p:spTgt>
                                        </p:tgtEl>
                                      </p:cBhvr>
                                    </p:animEffect>
                                    <p:anim calcmode="lin" valueType="num">
                                      <p:cBhvr>
                                        <p:cTn id="3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fade">
                                      <p:cBhvr>
                                        <p:cTn id="38" dur="1000"/>
                                        <p:tgtEl>
                                          <p:spTgt spid="7">
                                            <p:txEl>
                                              <p:pRg st="3" end="3"/>
                                            </p:txEl>
                                          </p:spTgt>
                                        </p:tgtEl>
                                      </p:cBhvr>
                                    </p:animEffect>
                                    <p:anim calcmode="lin" valueType="num">
                                      <p:cBhvr>
                                        <p:cTn id="3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989400" y="563402"/>
            <a:ext cx="4075200" cy="2058573"/>
          </a:xfrm>
        </p:spPr>
        <p:txBody>
          <a:bodyPr>
            <a:normAutofit/>
          </a:bodyPr>
          <a:lstStyle/>
          <a:p>
            <a:r>
              <a:rPr lang="en-US" dirty="0"/>
              <a:t>Topic Four</a:t>
            </a: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990000" y="4248000"/>
            <a:ext cx="4075200" cy="1520975"/>
          </a:xfrm>
        </p:spPr>
        <p:txBody>
          <a:bodyPr>
            <a:normAutofit/>
          </a:bodyPr>
          <a:lstStyle/>
          <a:p>
            <a:pPr marL="82296" lvl="1">
              <a:lnSpc>
                <a:spcPct val="140000"/>
              </a:lnSpc>
              <a:spcBef>
                <a:spcPts val="600"/>
              </a:spcBef>
              <a:buSzPct val="80000"/>
            </a:pPr>
            <a:r>
              <a:rPr lang="en-US" sz="2000" i="0" dirty="0"/>
              <a:t>Theory and Practice: Dynamic Pricing</a:t>
            </a:r>
          </a:p>
        </p:txBody>
      </p:sp>
      <p:pic>
        <p:nvPicPr>
          <p:cNvPr id="6" name="Picture Placeholder 4">
            <a:extLst>
              <a:ext uri="{FF2B5EF4-FFF2-40B4-BE49-F238E27FC236}">
                <a16:creationId xmlns:a16="http://schemas.microsoft.com/office/drawing/2014/main" id="{E5040585-0EDE-DB90-C3B5-7BFCE9B2AB17}"/>
              </a:ext>
            </a:extLst>
          </p:cNvPr>
          <p:cNvPicPr>
            <a:picLocks noGrp="1" noChangeAspect="1"/>
          </p:cNvPicPr>
          <p:nvPr>
            <p:ph type="pic" sz="quarter" idx="13"/>
          </p:nvPr>
        </p:nvPicPr>
        <p:blipFill rotWithShape="1">
          <a:blip r:embed="rId3"/>
          <a:srcRect t="3313" b="3313"/>
          <a:stretch/>
        </p:blipFill>
        <p:spPr>
          <a:xfrm>
            <a:off x="6719455" y="1902836"/>
            <a:ext cx="4995863" cy="2706687"/>
          </a:xfrm>
          <a:noFill/>
        </p:spPr>
      </p:pic>
    </p:spTree>
    <p:extLst>
      <p:ext uri="{BB962C8B-B14F-4D97-AF65-F5344CB8AC3E}">
        <p14:creationId xmlns:p14="http://schemas.microsoft.com/office/powerpoint/2010/main" val="578335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FF83BC-576D-5766-753D-DC4865B41984}"/>
              </a:ext>
            </a:extLst>
          </p:cNvPr>
          <p:cNvSpPr>
            <a:spLocks noGrp="1"/>
          </p:cNvSpPr>
          <p:nvPr>
            <p:ph type="title"/>
          </p:nvPr>
        </p:nvSpPr>
        <p:spPr/>
        <p:txBody>
          <a:bodyPr/>
          <a:lstStyle/>
          <a:p>
            <a:r>
              <a:rPr lang="en-US" dirty="0"/>
              <a:t>Matching Prices to Costs</a:t>
            </a:r>
          </a:p>
        </p:txBody>
      </p:sp>
      <p:sp>
        <p:nvSpPr>
          <p:cNvPr id="7" name="Content Placeholder 6">
            <a:extLst>
              <a:ext uri="{FF2B5EF4-FFF2-40B4-BE49-F238E27FC236}">
                <a16:creationId xmlns:a16="http://schemas.microsoft.com/office/drawing/2014/main" id="{3C674B7B-61F1-261F-3F12-530B55A8E283}"/>
              </a:ext>
            </a:extLst>
          </p:cNvPr>
          <p:cNvSpPr>
            <a:spLocks noGrp="1"/>
          </p:cNvSpPr>
          <p:nvPr>
            <p:ph sz="half" idx="1"/>
          </p:nvPr>
        </p:nvSpPr>
        <p:spPr>
          <a:xfrm>
            <a:off x="989399" y="1728643"/>
            <a:ext cx="4928400" cy="4092575"/>
          </a:xfrm>
        </p:spPr>
        <p:txBody>
          <a:bodyPr>
            <a:normAutofit fontScale="85000" lnSpcReduction="10000"/>
          </a:bodyPr>
          <a:lstStyle/>
          <a:p>
            <a:r>
              <a:rPr lang="en-US" dirty="0"/>
              <a:t>In theory, prices should rise when there is scarcity or a shortage of supply.</a:t>
            </a:r>
          </a:p>
          <a:p>
            <a:r>
              <a:rPr lang="en-US" dirty="0"/>
              <a:t>A high price sends a signal to consumers to reduce consumption or move consumption to a lower-cost time period. </a:t>
            </a:r>
          </a:p>
          <a:p>
            <a:r>
              <a:rPr lang="en-US" dirty="0"/>
              <a:t>This will ration supply.</a:t>
            </a:r>
          </a:p>
          <a:p>
            <a:r>
              <a:rPr lang="en-US" dirty="0"/>
              <a:t>Congestion on the transmission network should similarly result in a high price to consumers.</a:t>
            </a:r>
          </a:p>
        </p:txBody>
      </p:sp>
      <p:sp>
        <p:nvSpPr>
          <p:cNvPr id="8" name="Content Placeholder 7">
            <a:extLst>
              <a:ext uri="{FF2B5EF4-FFF2-40B4-BE49-F238E27FC236}">
                <a16:creationId xmlns:a16="http://schemas.microsoft.com/office/drawing/2014/main" id="{E281BBDB-932F-8CD2-3B9C-33A6E66481B0}"/>
              </a:ext>
            </a:extLst>
          </p:cNvPr>
          <p:cNvSpPr>
            <a:spLocks noGrp="1"/>
          </p:cNvSpPr>
          <p:nvPr>
            <p:ph sz="half" idx="2"/>
          </p:nvPr>
        </p:nvSpPr>
        <p:spPr/>
        <p:txBody>
          <a:bodyPr>
            <a:normAutofit fontScale="85000" lnSpcReduction="10000"/>
          </a:bodyPr>
          <a:lstStyle/>
          <a:p>
            <a:r>
              <a:rPr lang="en-US" dirty="0"/>
              <a:t>Time-of-use and critical peak pricing has previously been discussed.</a:t>
            </a:r>
          </a:p>
          <a:p>
            <a:r>
              <a:rPr lang="en-US" dirty="0"/>
              <a:t>Now, let’s look at the theory in greater detail.</a:t>
            </a:r>
          </a:p>
        </p:txBody>
      </p:sp>
      <p:pic>
        <p:nvPicPr>
          <p:cNvPr id="10" name="Picture 9">
            <a:extLst>
              <a:ext uri="{FF2B5EF4-FFF2-40B4-BE49-F238E27FC236}">
                <a16:creationId xmlns:a16="http://schemas.microsoft.com/office/drawing/2014/main" id="{FD2236DC-62AF-C841-8E93-B19E3579FEAD}"/>
              </a:ext>
            </a:extLst>
          </p:cNvPr>
          <p:cNvPicPr>
            <a:picLocks noChangeAspect="1"/>
          </p:cNvPicPr>
          <p:nvPr/>
        </p:nvPicPr>
        <p:blipFill>
          <a:blip r:embed="rId2"/>
          <a:stretch>
            <a:fillRect/>
          </a:stretch>
        </p:blipFill>
        <p:spPr>
          <a:xfrm>
            <a:off x="6802207" y="3578923"/>
            <a:ext cx="3468629" cy="2883788"/>
          </a:xfrm>
          <a:prstGeom prst="rect">
            <a:avLst/>
          </a:prstGeom>
        </p:spPr>
      </p:pic>
      <p:sp>
        <p:nvSpPr>
          <p:cNvPr id="2" name="TextBox 1">
            <a:extLst>
              <a:ext uri="{FF2B5EF4-FFF2-40B4-BE49-F238E27FC236}">
                <a16:creationId xmlns:a16="http://schemas.microsoft.com/office/drawing/2014/main" id="{09F31B41-1839-D0C4-CE61-5A73C1F08DD4}"/>
              </a:ext>
            </a:extLst>
          </p:cNvPr>
          <p:cNvSpPr txBox="1"/>
          <p:nvPr/>
        </p:nvSpPr>
        <p:spPr>
          <a:xfrm>
            <a:off x="775855" y="5948218"/>
            <a:ext cx="5498347" cy="461665"/>
          </a:xfrm>
          <a:prstGeom prst="rect">
            <a:avLst/>
          </a:prstGeom>
          <a:noFill/>
        </p:spPr>
        <p:txBody>
          <a:bodyPr wrap="square" rtlCol="0">
            <a:spAutoFit/>
          </a:bodyPr>
          <a:lstStyle/>
          <a:p>
            <a:r>
              <a:rPr lang="en-US" sz="1200" dirty="0">
                <a:solidFill>
                  <a:schemeClr val="tx2">
                    <a:lumMod val="90000"/>
                    <a:lumOff val="10000"/>
                  </a:schemeClr>
                </a:solidFill>
              </a:rPr>
              <a:t>Reference:  Bohn, </a:t>
            </a:r>
            <a:r>
              <a:rPr lang="en-US" sz="1200" dirty="0" err="1">
                <a:solidFill>
                  <a:schemeClr val="tx2">
                    <a:lumMod val="90000"/>
                    <a:lumOff val="10000"/>
                  </a:schemeClr>
                </a:solidFill>
              </a:rPr>
              <a:t>Caramanis</a:t>
            </a:r>
            <a:r>
              <a:rPr lang="en-US" sz="1200" dirty="0">
                <a:solidFill>
                  <a:schemeClr val="tx2">
                    <a:lumMod val="90000"/>
                    <a:lumOff val="10000"/>
                  </a:schemeClr>
                </a:solidFill>
              </a:rPr>
              <a:t>, Schweppe, Optimal pricing in electrical networks over space and time, Rand J of Economics, 1984.</a:t>
            </a:r>
          </a:p>
        </p:txBody>
      </p:sp>
      <p:sp>
        <p:nvSpPr>
          <p:cNvPr id="3" name="Footer Placeholder 4">
            <a:extLst>
              <a:ext uri="{FF2B5EF4-FFF2-40B4-BE49-F238E27FC236}">
                <a16:creationId xmlns:a16="http://schemas.microsoft.com/office/drawing/2014/main" id="{32475767-2311-1789-97F2-FF99A6026F4A}"/>
              </a:ext>
            </a:extLst>
          </p:cNvPr>
          <p:cNvSpPr>
            <a:spLocks noGrp="1"/>
          </p:cNvSpPr>
          <p:nvPr>
            <p:ph type="ftr" sz="quarter" idx="11"/>
          </p:nvPr>
        </p:nvSpPr>
        <p:spPr>
          <a:xfrm>
            <a:off x="2754312" y="6357600"/>
            <a:ext cx="6683376" cy="460800"/>
          </a:xfrm>
        </p:spPr>
        <p:txBody>
          <a:bodyPr/>
          <a:lstStyle/>
          <a:p>
            <a:pPr algn="ctr"/>
            <a:r>
              <a:rPr lang="en-US" dirty="0"/>
              <a:t>DYNAMIC PRICING</a:t>
            </a:r>
          </a:p>
        </p:txBody>
      </p:sp>
    </p:spTree>
    <p:extLst>
      <p:ext uri="{BB962C8B-B14F-4D97-AF65-F5344CB8AC3E}">
        <p14:creationId xmlns:p14="http://schemas.microsoft.com/office/powerpoint/2010/main" val="1106988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Real-Time Pricing</a:t>
            </a:r>
          </a:p>
        </p:txBody>
      </p:sp>
      <p:pic>
        <p:nvPicPr>
          <p:cNvPr id="2050" name="Picture 2" descr="A graph showing a line graph&#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9400" y="1791655"/>
            <a:ext cx="4928400" cy="3881115"/>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2"/>
          </p:nvPr>
        </p:nvSpPr>
        <p:spPr>
          <a:xfrm>
            <a:off x="6274202" y="600364"/>
            <a:ext cx="4928400" cy="5757235"/>
          </a:xfrm>
        </p:spPr>
        <p:txBody>
          <a:bodyPr>
            <a:normAutofit fontScale="92500"/>
          </a:bodyPr>
          <a:lstStyle/>
          <a:p>
            <a:pPr>
              <a:lnSpc>
                <a:spcPct val="140000"/>
              </a:lnSpc>
            </a:pPr>
            <a:r>
              <a:rPr lang="en-US" sz="1600" dirty="0"/>
              <a:t>An efficient design based on marginal cost (MC) pricing is real-time pricing (RTP) with prices set to equate real-time (e.g., 5-minute or hourly) demands and supplies by location. </a:t>
            </a:r>
          </a:p>
          <a:p>
            <a:pPr>
              <a:lnSpc>
                <a:spcPct val="140000"/>
              </a:lnSpc>
            </a:pPr>
            <a:r>
              <a:rPr lang="en-US" sz="1600" dirty="0"/>
              <a:t>In a market where wholesale locational marginal prices (LMPs) are calculated, this would be LMP pricing – that is, reflect the wholesale LMPs in retail prices to consumers.</a:t>
            </a:r>
          </a:p>
          <a:p>
            <a:pPr>
              <a:lnSpc>
                <a:spcPct val="140000"/>
              </a:lnSpc>
            </a:pPr>
            <a:r>
              <a:rPr lang="en-US" sz="1600" dirty="0"/>
              <a:t>Except for very large users, RTP is seldom mandatory, due to high metering cost and customer objection. </a:t>
            </a:r>
          </a:p>
          <a:p>
            <a:pPr>
              <a:lnSpc>
                <a:spcPct val="140000"/>
              </a:lnSpc>
            </a:pPr>
            <a:r>
              <a:rPr lang="en-US" altLang="en-US" sz="1600" dirty="0"/>
              <a:t>Variants include two-part RTP to ensures that customers pay no more than bundled rate if they do not exceed baseline or if their load pattern does not change.</a:t>
            </a:r>
            <a:endParaRPr lang="en-US" sz="1300" dirty="0"/>
          </a:p>
        </p:txBody>
      </p:sp>
      <p:sp>
        <p:nvSpPr>
          <p:cNvPr id="2055" name="Footer Placeholder 4">
            <a:extLst>
              <a:ext uri="{FF2B5EF4-FFF2-40B4-BE49-F238E27FC236}">
                <a16:creationId xmlns:a16="http://schemas.microsoft.com/office/drawing/2014/main" id="{3E974DE7-5FE5-902E-59D4-FEB953BF8BE3}"/>
              </a:ext>
            </a:extLst>
          </p:cNvPr>
          <p:cNvSpPr>
            <a:spLocks noGrp="1"/>
          </p:cNvSpPr>
          <p:nvPr>
            <p:ph type="ftr" sz="quarter" idx="11"/>
          </p:nvPr>
        </p:nvSpPr>
        <p:spPr>
          <a:xfrm>
            <a:off x="2754312" y="6357600"/>
            <a:ext cx="6683376" cy="460800"/>
          </a:xfrm>
        </p:spPr>
        <p:txBody>
          <a:bodyPr/>
          <a:lstStyle/>
          <a:p>
            <a:pPr algn="ctr"/>
            <a:r>
              <a:rPr lang="en-US" dirty="0"/>
              <a:t>DYNAMIC PRICING</a:t>
            </a:r>
          </a:p>
        </p:txBody>
      </p:sp>
      <p:sp>
        <p:nvSpPr>
          <p:cNvPr id="2057" name="Slide Number Placeholder 5">
            <a:extLst>
              <a:ext uri="{FF2B5EF4-FFF2-40B4-BE49-F238E27FC236}">
                <a16:creationId xmlns:a16="http://schemas.microsoft.com/office/drawing/2014/main" id="{1354F828-9D95-72CF-68B4-DAF596AF4830}"/>
              </a:ext>
            </a:extLst>
          </p:cNvPr>
          <p:cNvSpPr>
            <a:spLocks noGrp="1"/>
          </p:cNvSpPr>
          <p:nvPr>
            <p:ph type="sldNum" sz="quarter" idx="12"/>
          </p:nvPr>
        </p:nvSpPr>
        <p:spPr>
          <a:xfrm>
            <a:off x="9982800" y="6357600"/>
            <a:ext cx="1760150" cy="460800"/>
          </a:xfrm>
        </p:spPr>
        <p:txBody>
          <a:bodyPr/>
          <a:lstStyle/>
          <a:p>
            <a:pPr>
              <a:spcAft>
                <a:spcPts val="600"/>
              </a:spcAft>
            </a:pPr>
            <a:fld id="{294A09A9-5501-47C1-A89A-A340965A2BE2}" type="slidenum">
              <a:rPr lang="en-US" smtClean="0"/>
              <a:pPr>
                <a:spcAft>
                  <a:spcPts val="600"/>
                </a:spcAft>
              </a:pPr>
              <a:t>63</a:t>
            </a:fld>
            <a:endParaRPr lang="en-US"/>
          </a:p>
        </p:txBody>
      </p:sp>
    </p:spTree>
    <p:extLst>
      <p:ext uri="{BB962C8B-B14F-4D97-AF65-F5344CB8AC3E}">
        <p14:creationId xmlns:p14="http://schemas.microsoft.com/office/powerpoint/2010/main" val="2265289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Prices to Costs</a:t>
            </a:r>
          </a:p>
        </p:txBody>
      </p:sp>
      <p:sp>
        <p:nvSpPr>
          <p:cNvPr id="3" name="Content Placeholder 2"/>
          <p:cNvSpPr>
            <a:spLocks noGrp="1"/>
          </p:cNvSpPr>
          <p:nvPr>
            <p:ph sz="half" idx="1"/>
          </p:nvPr>
        </p:nvSpPr>
        <p:spPr>
          <a:xfrm>
            <a:off x="1869717" y="1930400"/>
            <a:ext cx="2679192" cy="4663440"/>
          </a:xfrm>
        </p:spPr>
        <p:txBody>
          <a:bodyPr>
            <a:normAutofit/>
          </a:bodyPr>
          <a:lstStyle/>
          <a:p>
            <a:pPr marL="82296" indent="0">
              <a:buNone/>
            </a:pPr>
            <a:r>
              <a:rPr lang="en-US" sz="2200" dirty="0"/>
              <a:t>Why can’t we just charge the market-clearing wholesale price of electricity generation to everyone?</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Content Placeholder 5">
            <a:extLst>
              <a:ext uri="{FF2B5EF4-FFF2-40B4-BE49-F238E27FC236}">
                <a16:creationId xmlns:a16="http://schemas.microsoft.com/office/drawing/2014/main" id="{2C36E6FD-CBDA-E386-D3C3-03AAD63D5923}"/>
              </a:ext>
            </a:extLst>
          </p:cNvPr>
          <p:cNvPicPr>
            <a:picLocks noGrp="1" noChangeAspect="1"/>
          </p:cNvPicPr>
          <p:nvPr>
            <p:ph sz="half" idx="2"/>
          </p:nvPr>
        </p:nvPicPr>
        <p:blipFill>
          <a:blip r:embed="rId2"/>
          <a:stretch>
            <a:fillRect/>
          </a:stretch>
        </p:blipFill>
        <p:spPr>
          <a:xfrm>
            <a:off x="5486401" y="2514600"/>
            <a:ext cx="2042337" cy="2359356"/>
          </a:xfrm>
          <a:prstGeom prst="rect">
            <a:avLst/>
          </a:prstGeom>
        </p:spPr>
      </p:pic>
      <p:sp>
        <p:nvSpPr>
          <p:cNvPr id="8" name="TextBox 7">
            <a:extLst>
              <a:ext uri="{FF2B5EF4-FFF2-40B4-BE49-F238E27FC236}">
                <a16:creationId xmlns:a16="http://schemas.microsoft.com/office/drawing/2014/main" id="{D368CB61-BA2C-62C1-1E0B-B20FD0149B60}"/>
              </a:ext>
            </a:extLst>
          </p:cNvPr>
          <p:cNvSpPr txBox="1"/>
          <p:nvPr/>
        </p:nvSpPr>
        <p:spPr>
          <a:xfrm>
            <a:off x="7924801" y="2215394"/>
            <a:ext cx="3140363" cy="3693319"/>
          </a:xfrm>
          <a:prstGeom prst="rect">
            <a:avLst/>
          </a:prstGeom>
          <a:noFill/>
        </p:spPr>
        <p:txBody>
          <a:bodyPr wrap="square">
            <a:spAutoFit/>
          </a:bodyPr>
          <a:lstStyle/>
          <a:p>
            <a:r>
              <a:rPr lang="en-US" dirty="0"/>
              <a:t>Indeed, many large industrial energy consumers (and, even some residential consumers) buy power from the real-time market.  </a:t>
            </a:r>
          </a:p>
          <a:p>
            <a:endParaRPr lang="en-US" dirty="0"/>
          </a:p>
          <a:p>
            <a:r>
              <a:rPr lang="en-US" dirty="0"/>
              <a:t>Moreover, some retailers are providing (or formerly provided, in Texas) wholesale power access to residential consumers.  But, at least today, there are a lot of complications.  </a:t>
            </a:r>
          </a:p>
        </p:txBody>
      </p:sp>
      <p:sp>
        <p:nvSpPr>
          <p:cNvPr id="4" name="Footer Placeholder 4">
            <a:extLst>
              <a:ext uri="{FF2B5EF4-FFF2-40B4-BE49-F238E27FC236}">
                <a16:creationId xmlns:a16="http://schemas.microsoft.com/office/drawing/2014/main" id="{9B74ADD5-EA45-3FB2-9192-743AB19FE15B}"/>
              </a:ext>
            </a:extLst>
          </p:cNvPr>
          <p:cNvSpPr>
            <a:spLocks noGrp="1"/>
          </p:cNvSpPr>
          <p:nvPr>
            <p:ph type="ftr" sz="quarter" idx="11"/>
          </p:nvPr>
        </p:nvSpPr>
        <p:spPr>
          <a:xfrm>
            <a:off x="2754312" y="6357600"/>
            <a:ext cx="6683376" cy="460800"/>
          </a:xfrm>
        </p:spPr>
        <p:txBody>
          <a:bodyPr/>
          <a:lstStyle/>
          <a:p>
            <a:pPr algn="ctr"/>
            <a:r>
              <a:rPr lang="en-US" dirty="0"/>
              <a:t>DYNAMIC PRICING</a:t>
            </a:r>
          </a:p>
        </p:txBody>
      </p:sp>
    </p:spTree>
    <p:extLst>
      <p:ext uri="{BB962C8B-B14F-4D97-AF65-F5344CB8AC3E}">
        <p14:creationId xmlns:p14="http://schemas.microsoft.com/office/powerpoint/2010/main" val="4274961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Matching Prices to Costs</a:t>
            </a:r>
            <a:br>
              <a:rPr lang="en-US" dirty="0"/>
            </a:br>
            <a:r>
              <a:rPr lang="en-US" dirty="0"/>
              <a:t>Impediment:  Metering</a:t>
            </a:r>
          </a:p>
        </p:txBody>
      </p:sp>
      <p:sp>
        <p:nvSpPr>
          <p:cNvPr id="3" name="Content Placeholder 2"/>
          <p:cNvSpPr>
            <a:spLocks noGrp="1"/>
          </p:cNvSpPr>
          <p:nvPr>
            <p:ph idx="1"/>
          </p:nvPr>
        </p:nvSpPr>
        <p:spPr>
          <a:xfrm>
            <a:off x="989399" y="1685925"/>
            <a:ext cx="7406455" cy="4040191"/>
          </a:xfrm>
        </p:spPr>
        <p:txBody>
          <a:bodyPr>
            <a:normAutofit fontScale="85000" lnSpcReduction="10000"/>
          </a:bodyPr>
          <a:lstStyle/>
          <a:p>
            <a:r>
              <a:rPr lang="en-US" dirty="0"/>
              <a:t>As mentioned earlier, nearly half of the residential electricity consumers in the U.S. have meters that only read “cumulative consumption.”</a:t>
            </a:r>
          </a:p>
          <a:p>
            <a:r>
              <a:rPr lang="en-US" dirty="0"/>
              <a:t>That is, the meters don’t record consumption during each period of time.</a:t>
            </a:r>
          </a:p>
          <a:p>
            <a:r>
              <a:rPr lang="en-US" dirty="0"/>
              <a:t>But, the other half of consumers do have meters that record the amount of electricity consumed each hour, or so.  So, we’re getting there.</a:t>
            </a:r>
          </a:p>
          <a:p>
            <a:r>
              <a:rPr lang="en-US" dirty="0"/>
              <a:t>If you can’t measure it, it is difficult to charge consumers for it.</a:t>
            </a:r>
          </a:p>
        </p:txBody>
      </p:sp>
      <p:pic>
        <p:nvPicPr>
          <p:cNvPr id="4" name="Picture 3"/>
          <p:cNvPicPr>
            <a:picLocks noChangeAspect="1"/>
          </p:cNvPicPr>
          <p:nvPr/>
        </p:nvPicPr>
        <p:blipFill>
          <a:blip r:embed="rId2"/>
          <a:stretch>
            <a:fillRect/>
          </a:stretch>
        </p:blipFill>
        <p:spPr>
          <a:xfrm>
            <a:off x="9220200" y="3855699"/>
            <a:ext cx="2971800" cy="2607012"/>
          </a:xfrm>
          <a:prstGeom prst="rect">
            <a:avLst/>
          </a:prstGeom>
        </p:spPr>
      </p:pic>
      <p:pic>
        <p:nvPicPr>
          <p:cNvPr id="5" name="Picture 4"/>
          <p:cNvPicPr>
            <a:picLocks noChangeAspect="1"/>
          </p:cNvPicPr>
          <p:nvPr/>
        </p:nvPicPr>
        <p:blipFill>
          <a:blip r:embed="rId3"/>
          <a:stretch>
            <a:fillRect/>
          </a:stretch>
        </p:blipFill>
        <p:spPr>
          <a:xfrm>
            <a:off x="8639175" y="554182"/>
            <a:ext cx="3552825" cy="2666950"/>
          </a:xfrm>
          <a:prstGeom prst="rect">
            <a:avLst/>
          </a:prstGeom>
        </p:spPr>
      </p:pic>
      <p:sp>
        <p:nvSpPr>
          <p:cNvPr id="6" name="Footer Placeholder 4">
            <a:extLst>
              <a:ext uri="{FF2B5EF4-FFF2-40B4-BE49-F238E27FC236}">
                <a16:creationId xmlns:a16="http://schemas.microsoft.com/office/drawing/2014/main" id="{433DB675-71B1-6013-D2D4-945B1FB77ED6}"/>
              </a:ext>
            </a:extLst>
          </p:cNvPr>
          <p:cNvSpPr>
            <a:spLocks noGrp="1"/>
          </p:cNvSpPr>
          <p:nvPr>
            <p:ph type="ftr" sz="quarter" idx="11"/>
          </p:nvPr>
        </p:nvSpPr>
        <p:spPr>
          <a:xfrm>
            <a:off x="2754312" y="6357600"/>
            <a:ext cx="6683376" cy="460800"/>
          </a:xfrm>
        </p:spPr>
        <p:txBody>
          <a:bodyPr/>
          <a:lstStyle/>
          <a:p>
            <a:pPr algn="ctr"/>
            <a:r>
              <a:rPr lang="en-US" dirty="0"/>
              <a:t>DYNAMIC PRICING</a:t>
            </a:r>
          </a:p>
        </p:txBody>
      </p:sp>
    </p:spTree>
    <p:extLst>
      <p:ext uri="{BB962C8B-B14F-4D97-AF65-F5344CB8AC3E}">
        <p14:creationId xmlns:p14="http://schemas.microsoft.com/office/powerpoint/2010/main" val="31944225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Impediment: Middlemen</a:t>
            </a:r>
          </a:p>
        </p:txBody>
      </p:sp>
      <p:sp>
        <p:nvSpPr>
          <p:cNvPr id="3" name="Content Placeholder 2"/>
          <p:cNvSpPr>
            <a:spLocks noGrp="1"/>
          </p:cNvSpPr>
          <p:nvPr>
            <p:ph idx="1"/>
          </p:nvPr>
        </p:nvSpPr>
        <p:spPr>
          <a:xfrm>
            <a:off x="989400" y="1593561"/>
            <a:ext cx="10213200" cy="4040191"/>
          </a:xfrm>
        </p:spPr>
        <p:txBody>
          <a:bodyPr>
            <a:normAutofit/>
          </a:bodyPr>
          <a:lstStyle/>
          <a:p>
            <a:r>
              <a:rPr lang="en-US" dirty="0"/>
              <a:t>Most of us don’t (or can’t) access the wholesale market directly.</a:t>
            </a:r>
          </a:p>
          <a:p>
            <a:r>
              <a:rPr lang="en-US" dirty="0"/>
              <a:t>Consumers usually purchase electricity through a Load-Serving Entity (“LSE”).  This may be a regulated utility, a municipal utility, or a retailer in an area opened to retail competition).</a:t>
            </a:r>
          </a:p>
          <a:p>
            <a:r>
              <a:rPr lang="en-US" dirty="0"/>
              <a:t>These LSEs aggregate the needs of many consumers with different consumption patterns and buy aggregated blocks of energy from a wholesale market.  The LSEs’ costs reflect the cost of serving the group and their hedging strategies, etc.</a:t>
            </a:r>
          </a:p>
        </p:txBody>
      </p:sp>
      <p:pic>
        <p:nvPicPr>
          <p:cNvPr id="4" name="Content Placeholder 4"/>
          <p:cNvPicPr>
            <a:picLocks noChangeAspect="1"/>
          </p:cNvPicPr>
          <p:nvPr/>
        </p:nvPicPr>
        <p:blipFill>
          <a:blip r:embed="rId2"/>
          <a:stretch>
            <a:fillRect/>
          </a:stretch>
        </p:blipFill>
        <p:spPr>
          <a:xfrm>
            <a:off x="3895438" y="5264438"/>
            <a:ext cx="3678535" cy="1593561"/>
          </a:xfrm>
          <a:prstGeom prst="rect">
            <a:avLst/>
          </a:prstGeom>
        </p:spPr>
      </p:pic>
    </p:spTree>
    <p:extLst>
      <p:ext uri="{BB962C8B-B14F-4D97-AF65-F5344CB8AC3E}">
        <p14:creationId xmlns:p14="http://schemas.microsoft.com/office/powerpoint/2010/main" val="1634504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Impediment: Consumers’ Goals</a:t>
            </a:r>
          </a:p>
        </p:txBody>
      </p:sp>
      <p:graphicFrame>
        <p:nvGraphicFramePr>
          <p:cNvPr id="5" name="Content Placeholder 2">
            <a:extLst>
              <a:ext uri="{FF2B5EF4-FFF2-40B4-BE49-F238E27FC236}">
                <a16:creationId xmlns:a16="http://schemas.microsoft.com/office/drawing/2014/main" id="{EBC61B8A-A3FD-98E3-6BCA-06E323D63021}"/>
              </a:ext>
            </a:extLst>
          </p:cNvPr>
          <p:cNvGraphicFramePr>
            <a:graphicFrameLocks noGrp="1"/>
          </p:cNvGraphicFramePr>
          <p:nvPr>
            <p:ph idx="1"/>
            <p:extLst>
              <p:ext uri="{D42A27DB-BD31-4B8C-83A1-F6EECF244321}">
                <p14:modId xmlns:p14="http://schemas.microsoft.com/office/powerpoint/2010/main" val="12686200"/>
              </p:ext>
            </p:extLst>
          </p:nvPr>
        </p:nvGraphicFramePr>
        <p:xfrm>
          <a:off x="2959608" y="1447800"/>
          <a:ext cx="749808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4">
            <a:extLst>
              <a:ext uri="{FF2B5EF4-FFF2-40B4-BE49-F238E27FC236}">
                <a16:creationId xmlns:a16="http://schemas.microsoft.com/office/drawing/2014/main" id="{48CB4BAB-E8D6-720D-0A0E-8EEE84E85AEC}"/>
              </a:ext>
            </a:extLst>
          </p:cNvPr>
          <p:cNvSpPr>
            <a:spLocks noGrp="1"/>
          </p:cNvSpPr>
          <p:nvPr>
            <p:ph type="ftr" sz="quarter" idx="11"/>
          </p:nvPr>
        </p:nvSpPr>
        <p:spPr>
          <a:xfrm>
            <a:off x="2754312" y="6357600"/>
            <a:ext cx="6683376" cy="460800"/>
          </a:xfrm>
        </p:spPr>
        <p:txBody>
          <a:bodyPr/>
          <a:lstStyle/>
          <a:p>
            <a:pPr algn="ctr"/>
            <a:r>
              <a:rPr lang="en-US" dirty="0"/>
              <a:t>DYNAMIC PRICING</a:t>
            </a:r>
          </a:p>
        </p:txBody>
      </p:sp>
    </p:spTree>
    <p:extLst>
      <p:ext uri="{BB962C8B-B14F-4D97-AF65-F5344CB8AC3E}">
        <p14:creationId xmlns:p14="http://schemas.microsoft.com/office/powerpoint/2010/main" val="31962194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2F8E-D5E9-C910-395E-3CDFAAC33261}"/>
              </a:ext>
            </a:extLst>
          </p:cNvPr>
          <p:cNvSpPr>
            <a:spLocks noGrp="1"/>
          </p:cNvSpPr>
          <p:nvPr>
            <p:ph type="title"/>
          </p:nvPr>
        </p:nvSpPr>
        <p:spPr/>
        <p:txBody>
          <a:bodyPr/>
          <a:lstStyle/>
          <a:p>
            <a:r>
              <a:rPr lang="en-US" dirty="0"/>
              <a:t>The Revenue Reconciliation Problem</a:t>
            </a:r>
          </a:p>
        </p:txBody>
      </p:sp>
      <p:sp>
        <p:nvSpPr>
          <p:cNvPr id="3" name="Content Placeholder 2">
            <a:extLst>
              <a:ext uri="{FF2B5EF4-FFF2-40B4-BE49-F238E27FC236}">
                <a16:creationId xmlns:a16="http://schemas.microsoft.com/office/drawing/2014/main" id="{5775708A-9074-773E-1B8C-A35C142B5792}"/>
              </a:ext>
            </a:extLst>
          </p:cNvPr>
          <p:cNvSpPr>
            <a:spLocks noGrp="1"/>
          </p:cNvSpPr>
          <p:nvPr>
            <p:ph idx="1"/>
          </p:nvPr>
        </p:nvSpPr>
        <p:spPr/>
        <p:txBody>
          <a:bodyPr/>
          <a:lstStyle/>
          <a:p>
            <a:r>
              <a:rPr lang="en-US" dirty="0"/>
              <a:t>In a regulated setting, there is no assurance that market-based pricing will yield revenues equal to a regulated utility’s revenue requirement.</a:t>
            </a:r>
          </a:p>
        </p:txBody>
      </p:sp>
      <p:sp>
        <p:nvSpPr>
          <p:cNvPr id="4" name="Footer Placeholder 3">
            <a:extLst>
              <a:ext uri="{FF2B5EF4-FFF2-40B4-BE49-F238E27FC236}">
                <a16:creationId xmlns:a16="http://schemas.microsoft.com/office/drawing/2014/main" id="{4BBE6B8A-C4C6-478B-9A4B-0807E5DD402E}"/>
              </a:ext>
            </a:extLst>
          </p:cNvPr>
          <p:cNvSpPr>
            <a:spLocks noGrp="1"/>
          </p:cNvSpPr>
          <p:nvPr>
            <p:ph type="ftr" sz="quarter" idx="11"/>
          </p:nvPr>
        </p:nvSpPr>
        <p:spPr>
          <a:xfrm>
            <a:off x="2754312" y="6510000"/>
            <a:ext cx="6683376" cy="308400"/>
          </a:xfrm>
        </p:spPr>
        <p:txBody>
          <a:bodyPr/>
          <a:lstStyle/>
          <a:p>
            <a:r>
              <a:rPr lang="en-US" dirty="0"/>
              <a:t> </a:t>
            </a:r>
          </a:p>
        </p:txBody>
      </p:sp>
      <p:sp>
        <p:nvSpPr>
          <p:cNvPr id="5" name="Slide Number Placeholder 4">
            <a:extLst>
              <a:ext uri="{FF2B5EF4-FFF2-40B4-BE49-F238E27FC236}">
                <a16:creationId xmlns:a16="http://schemas.microsoft.com/office/drawing/2014/main" id="{C5FA6799-04DF-BAB8-E60B-CC4B35E5FA08}"/>
              </a:ext>
            </a:extLst>
          </p:cNvPr>
          <p:cNvSpPr>
            <a:spLocks noGrp="1"/>
          </p:cNvSpPr>
          <p:nvPr>
            <p:ph type="sldNum" sz="quarter" idx="12"/>
          </p:nvPr>
        </p:nvSpPr>
        <p:spPr/>
        <p:txBody>
          <a:bodyPr/>
          <a:lstStyle/>
          <a:p>
            <a:fld id="{FF2BD96E-3838-45D2-9031-D3AF67C920A5}" type="slidenum">
              <a:rPr lang="en-US" smtClean="0"/>
              <a:t>68</a:t>
            </a:fld>
            <a:endParaRPr lang="en-US" dirty="0"/>
          </a:p>
        </p:txBody>
      </p:sp>
      <p:sp>
        <p:nvSpPr>
          <p:cNvPr id="6" name="Footer Placeholder 4">
            <a:extLst>
              <a:ext uri="{FF2B5EF4-FFF2-40B4-BE49-F238E27FC236}">
                <a16:creationId xmlns:a16="http://schemas.microsoft.com/office/drawing/2014/main" id="{430C1E8F-2B21-FEA6-49BC-7406D95ABBDE}"/>
              </a:ext>
            </a:extLst>
          </p:cNvPr>
          <p:cNvSpPr txBox="1">
            <a:spLocks/>
          </p:cNvSpPr>
          <p:nvPr/>
        </p:nvSpPr>
        <p:spPr>
          <a:xfrm>
            <a:off x="2906712" y="65100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DYNAMIC PRICING</a:t>
            </a:r>
          </a:p>
        </p:txBody>
      </p:sp>
    </p:spTree>
    <p:extLst>
      <p:ext uri="{BB962C8B-B14F-4D97-AF65-F5344CB8AC3E}">
        <p14:creationId xmlns:p14="http://schemas.microsoft.com/office/powerpoint/2010/main" val="1324283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Impediment:  Prices can get high</a:t>
            </a:r>
          </a:p>
        </p:txBody>
      </p:sp>
      <p:pic>
        <p:nvPicPr>
          <p:cNvPr id="5" name="Content Placeholder 4">
            <a:extLst>
              <a:ext uri="{FF2B5EF4-FFF2-40B4-BE49-F238E27FC236}">
                <a16:creationId xmlns:a16="http://schemas.microsoft.com/office/drawing/2014/main" id="{375F6C68-1A88-4E3C-B644-B66E9E0A38CB}"/>
              </a:ext>
            </a:extLst>
          </p:cNvPr>
          <p:cNvPicPr>
            <a:picLocks noGrp="1" noChangeAspect="1"/>
          </p:cNvPicPr>
          <p:nvPr>
            <p:ph idx="1"/>
          </p:nvPr>
        </p:nvPicPr>
        <p:blipFill>
          <a:blip r:embed="rId2"/>
          <a:stretch>
            <a:fillRect/>
          </a:stretch>
        </p:blipFill>
        <p:spPr>
          <a:xfrm>
            <a:off x="3853873" y="1619446"/>
            <a:ext cx="5794248" cy="5527028"/>
          </a:xfrm>
          <a:prstGeom prst="rect">
            <a:avLst/>
          </a:prstGeom>
        </p:spPr>
      </p:pic>
    </p:spTree>
    <p:extLst>
      <p:ext uri="{BB962C8B-B14F-4D97-AF65-F5344CB8AC3E}">
        <p14:creationId xmlns:p14="http://schemas.microsoft.com/office/powerpoint/2010/main" val="428516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989400" y="395289"/>
            <a:ext cx="10213200" cy="1112836"/>
          </a:xfrm>
        </p:spPr>
        <p:txBody>
          <a:bodyPr anchor="b">
            <a:normAutofit/>
          </a:bodyPr>
          <a:lstStyle/>
          <a:p>
            <a:r>
              <a:rPr lang="en-US" dirty="0"/>
              <a:t>Additional Objectives</a:t>
            </a:r>
            <a:endParaRPr lang="en-US"/>
          </a:p>
        </p:txBody>
      </p:sp>
      <p:sp>
        <p:nvSpPr>
          <p:cNvPr id="103" name="Footer Placeholder 48">
            <a:extLst>
              <a:ext uri="{FF2B5EF4-FFF2-40B4-BE49-F238E27FC236}">
                <a16:creationId xmlns:a16="http://schemas.microsoft.com/office/drawing/2014/main" id="{EE131F31-1D34-4CC9-8C56-BACFA6C86A48}"/>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Ratemaking under cost-of-service regulation</a:t>
            </a:r>
          </a:p>
        </p:txBody>
      </p:sp>
      <p:sp>
        <p:nvSpPr>
          <p:cNvPr id="104" name="Slide Number Placeholder 49">
            <a:extLst>
              <a:ext uri="{FF2B5EF4-FFF2-40B4-BE49-F238E27FC236}">
                <a16:creationId xmlns:a16="http://schemas.microsoft.com/office/drawing/2014/main" id="{BC4462F5-98AF-457A-94DC-C44EA835679D}"/>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D39607A7-8386-47DB-8578-DDEDD194E5D4}" type="slidenum">
              <a:rPr lang="en-US" smtClean="0"/>
              <a:pPr>
                <a:spcAft>
                  <a:spcPts val="600"/>
                </a:spcAft>
              </a:pPr>
              <a:t>7</a:t>
            </a:fld>
            <a:endParaRPr lang="en-US" dirty="0"/>
          </a:p>
        </p:txBody>
      </p:sp>
      <p:graphicFrame>
        <p:nvGraphicFramePr>
          <p:cNvPr id="106" name="Content Placeholder 2">
            <a:extLst>
              <a:ext uri="{FF2B5EF4-FFF2-40B4-BE49-F238E27FC236}">
                <a16:creationId xmlns:a16="http://schemas.microsoft.com/office/drawing/2014/main" id="{3C61D386-D267-12BC-7863-50BE9FAAC7C0}"/>
              </a:ext>
            </a:extLst>
          </p:cNvPr>
          <p:cNvGraphicFramePr>
            <a:graphicFrameLocks noGrp="1"/>
          </p:cNvGraphicFramePr>
          <p:nvPr>
            <p:ph idx="1"/>
            <p:extLst>
              <p:ext uri="{D42A27DB-BD31-4B8C-83A1-F6EECF244321}">
                <p14:modId xmlns:p14="http://schemas.microsoft.com/office/powerpoint/2010/main" val="2060371075"/>
              </p:ext>
            </p:extLst>
          </p:nvPr>
        </p:nvGraphicFramePr>
        <p:xfrm>
          <a:off x="989400" y="1685925"/>
          <a:ext cx="10213200" cy="4040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6ED747C-2DEE-5C18-02BF-2354C2638A2A}"/>
              </a:ext>
            </a:extLst>
          </p:cNvPr>
          <p:cNvSpPr txBox="1"/>
          <p:nvPr/>
        </p:nvSpPr>
        <p:spPr>
          <a:xfrm>
            <a:off x="1626669" y="5903358"/>
            <a:ext cx="7416197" cy="276999"/>
          </a:xfrm>
          <a:prstGeom prst="rect">
            <a:avLst/>
          </a:prstGeom>
          <a:noFill/>
        </p:spPr>
        <p:txBody>
          <a:bodyPr wrap="none" rtlCol="0">
            <a:spAutoFit/>
          </a:bodyPr>
          <a:lstStyle/>
          <a:p>
            <a:r>
              <a:rPr lang="en-US" sz="1200" dirty="0">
                <a:solidFill>
                  <a:schemeClr val="accent5">
                    <a:lumMod val="50000"/>
                  </a:schemeClr>
                </a:solidFill>
              </a:rPr>
              <a:t>An old reference: James </a:t>
            </a:r>
            <a:r>
              <a:rPr lang="en-US" sz="1200" dirty="0" err="1">
                <a:solidFill>
                  <a:schemeClr val="accent5">
                    <a:lumMod val="50000"/>
                  </a:schemeClr>
                </a:solidFill>
              </a:rPr>
              <a:t>Bonbright</a:t>
            </a:r>
            <a:r>
              <a:rPr lang="en-US" sz="1200" dirty="0">
                <a:solidFill>
                  <a:schemeClr val="accent5">
                    <a:lumMod val="50000"/>
                  </a:schemeClr>
                </a:solidFill>
              </a:rPr>
              <a:t>, Principles of Public Utility Rates, 1961. I have updated his list a little</a:t>
            </a:r>
            <a:r>
              <a:rPr lang="en-US" sz="1200" dirty="0"/>
              <a:t>.</a:t>
            </a:r>
          </a:p>
        </p:txBody>
      </p:sp>
    </p:spTree>
    <p:extLst>
      <p:ext uri="{BB962C8B-B14F-4D97-AF65-F5344CB8AC3E}">
        <p14:creationId xmlns:p14="http://schemas.microsoft.com/office/powerpoint/2010/main" val="700784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3EBF-7767-5DE5-9A64-CA63CC1C4CFC}"/>
              </a:ext>
            </a:extLst>
          </p:cNvPr>
          <p:cNvSpPr>
            <a:spLocks noGrp="1"/>
          </p:cNvSpPr>
          <p:nvPr>
            <p:ph type="title"/>
          </p:nvPr>
        </p:nvSpPr>
        <p:spPr/>
        <p:txBody>
          <a:bodyPr/>
          <a:lstStyle/>
          <a:p>
            <a:r>
              <a:rPr lang="en-US" dirty="0"/>
              <a:t>On the other hand, what if Marginal Cost is persistently too low?</a:t>
            </a:r>
          </a:p>
        </p:txBody>
      </p:sp>
      <p:sp>
        <p:nvSpPr>
          <p:cNvPr id="3" name="Content Placeholder 2">
            <a:extLst>
              <a:ext uri="{FF2B5EF4-FFF2-40B4-BE49-F238E27FC236}">
                <a16:creationId xmlns:a16="http://schemas.microsoft.com/office/drawing/2014/main" id="{E6F5409D-001E-2263-B3B3-A811ABDC5C08}"/>
              </a:ext>
            </a:extLst>
          </p:cNvPr>
          <p:cNvSpPr>
            <a:spLocks noGrp="1"/>
          </p:cNvSpPr>
          <p:nvPr>
            <p:ph idx="1"/>
          </p:nvPr>
        </p:nvSpPr>
        <p:spPr/>
        <p:txBody>
          <a:bodyPr/>
          <a:lstStyle/>
          <a:p>
            <a:r>
              <a:rPr lang="en-US" dirty="0"/>
              <a:t>Consider a market dominated by wind and solar generation.</a:t>
            </a:r>
          </a:p>
          <a:p>
            <a:r>
              <a:rPr lang="en-US" dirty="0"/>
              <a:t>They have zero or negligible variable operating cost and negligible marginal cost.</a:t>
            </a:r>
          </a:p>
          <a:p>
            <a:r>
              <a:rPr lang="en-US" dirty="0"/>
              <a:t>What if they are persistently “on-the-margin” and setting the market price?</a:t>
            </a:r>
          </a:p>
          <a:p>
            <a:r>
              <a:rPr lang="en-US" dirty="0"/>
              <a:t>Electricity “too cheap to meter” might sound great in the short-run. But will any suppliers want to invest in a market where energy generation doesn’t provide revenue?</a:t>
            </a:r>
          </a:p>
        </p:txBody>
      </p:sp>
      <p:sp>
        <p:nvSpPr>
          <p:cNvPr id="4" name="Footer Placeholder 3">
            <a:extLst>
              <a:ext uri="{FF2B5EF4-FFF2-40B4-BE49-F238E27FC236}">
                <a16:creationId xmlns:a16="http://schemas.microsoft.com/office/drawing/2014/main" id="{4295512F-AFBD-D9D6-B04E-7943D3B6B25B}"/>
              </a:ext>
            </a:extLst>
          </p:cNvPr>
          <p:cNvSpPr>
            <a:spLocks noGrp="1"/>
          </p:cNvSpPr>
          <p:nvPr>
            <p:ph type="ftr" sz="quarter" idx="11"/>
          </p:nvPr>
        </p:nvSpPr>
        <p:spPr/>
        <p:txBody>
          <a:bodyPr/>
          <a:lstStyle/>
          <a:p>
            <a:r>
              <a:rPr lang="en-US" dirty="0"/>
              <a:t>DYNAMIC PRICING</a:t>
            </a:r>
          </a:p>
        </p:txBody>
      </p:sp>
      <p:sp>
        <p:nvSpPr>
          <p:cNvPr id="5" name="Slide Number Placeholder 4">
            <a:extLst>
              <a:ext uri="{FF2B5EF4-FFF2-40B4-BE49-F238E27FC236}">
                <a16:creationId xmlns:a16="http://schemas.microsoft.com/office/drawing/2014/main" id="{F94CA98F-2E37-4CFF-90C2-9E8414906123}"/>
              </a:ext>
            </a:extLst>
          </p:cNvPr>
          <p:cNvSpPr>
            <a:spLocks noGrp="1"/>
          </p:cNvSpPr>
          <p:nvPr>
            <p:ph type="sldNum" sz="quarter" idx="12"/>
          </p:nvPr>
        </p:nvSpPr>
        <p:spPr/>
        <p:txBody>
          <a:bodyPr/>
          <a:lstStyle/>
          <a:p>
            <a:fld id="{FF2BD96E-3838-45D2-9031-D3AF67C920A5}" type="slidenum">
              <a:rPr lang="en-US" smtClean="0"/>
              <a:t>70</a:t>
            </a:fld>
            <a:endParaRPr lang="en-US" dirty="0"/>
          </a:p>
        </p:txBody>
      </p:sp>
    </p:spTree>
    <p:extLst>
      <p:ext uri="{BB962C8B-B14F-4D97-AF65-F5344CB8AC3E}">
        <p14:creationId xmlns:p14="http://schemas.microsoft.com/office/powerpoint/2010/main" val="640428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989400" y="563402"/>
            <a:ext cx="4075200" cy="2058573"/>
          </a:xfrm>
        </p:spPr>
        <p:txBody>
          <a:bodyPr>
            <a:normAutofit/>
          </a:bodyPr>
          <a:lstStyle/>
          <a:p>
            <a:r>
              <a:rPr lang="en-US" dirty="0"/>
              <a:t>Topic Five</a:t>
            </a: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990000" y="4248000"/>
            <a:ext cx="4075200" cy="1520975"/>
          </a:xfrm>
        </p:spPr>
        <p:txBody>
          <a:bodyPr>
            <a:normAutofit/>
          </a:bodyPr>
          <a:lstStyle/>
          <a:p>
            <a:pPr marL="365760" lvl="1" indent="-283464">
              <a:lnSpc>
                <a:spcPct val="140000"/>
              </a:lnSpc>
              <a:spcBef>
                <a:spcPts val="600"/>
              </a:spcBef>
              <a:buSzPct val="80000"/>
              <a:buFont typeface="Wingdings 2"/>
              <a:buChar char=""/>
            </a:pPr>
            <a:r>
              <a:rPr lang="en-US" sz="2000" dirty="0"/>
              <a:t>Economic Theory: Priority Service Pricing</a:t>
            </a:r>
          </a:p>
        </p:txBody>
      </p:sp>
      <p:pic>
        <p:nvPicPr>
          <p:cNvPr id="6" name="Picture Placeholder 4">
            <a:extLst>
              <a:ext uri="{FF2B5EF4-FFF2-40B4-BE49-F238E27FC236}">
                <a16:creationId xmlns:a16="http://schemas.microsoft.com/office/drawing/2014/main" id="{6795426E-F183-0E39-36C6-E233807C136D}"/>
              </a:ext>
            </a:extLst>
          </p:cNvPr>
          <p:cNvPicPr>
            <a:picLocks noGrp="1" noChangeAspect="1"/>
          </p:cNvPicPr>
          <p:nvPr>
            <p:ph type="pic" sz="quarter" idx="13"/>
          </p:nvPr>
        </p:nvPicPr>
        <p:blipFill rotWithShape="1">
          <a:blip r:embed="rId3"/>
          <a:srcRect t="3313" b="3313"/>
          <a:stretch/>
        </p:blipFill>
        <p:spPr>
          <a:xfrm>
            <a:off x="6673273" y="1893599"/>
            <a:ext cx="4995863" cy="2706687"/>
          </a:xfrm>
          <a:noFill/>
        </p:spPr>
      </p:pic>
      <p:sp>
        <p:nvSpPr>
          <p:cNvPr id="2" name="TextBox 1">
            <a:extLst>
              <a:ext uri="{FF2B5EF4-FFF2-40B4-BE49-F238E27FC236}">
                <a16:creationId xmlns:a16="http://schemas.microsoft.com/office/drawing/2014/main" id="{287AA634-F7CC-CD22-B2BA-D04B19B0E11B}"/>
              </a:ext>
            </a:extLst>
          </p:cNvPr>
          <p:cNvSpPr txBox="1"/>
          <p:nvPr/>
        </p:nvSpPr>
        <p:spPr>
          <a:xfrm>
            <a:off x="666128" y="5768975"/>
            <a:ext cx="5106600" cy="646331"/>
          </a:xfrm>
          <a:prstGeom prst="rect">
            <a:avLst/>
          </a:prstGeom>
          <a:noFill/>
        </p:spPr>
        <p:txBody>
          <a:bodyPr wrap="square" rtlCol="0">
            <a:spAutoFit/>
          </a:bodyPr>
          <a:lstStyle/>
          <a:p>
            <a:r>
              <a:rPr lang="en-US" sz="1200" dirty="0">
                <a:solidFill>
                  <a:srgbClr val="002060"/>
                </a:solidFill>
              </a:rPr>
              <a:t>Reference:  Chao, H. and R. Wilson (1987) "Priority Service: Pricing, Investment and Market Organization,“ American Economic Review, 77 (5): 899-916.</a:t>
            </a:r>
          </a:p>
        </p:txBody>
      </p:sp>
    </p:spTree>
    <p:extLst>
      <p:ext uri="{BB962C8B-B14F-4D97-AF65-F5344CB8AC3E}">
        <p14:creationId xmlns:p14="http://schemas.microsoft.com/office/powerpoint/2010/main" val="34992660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00" y="395289"/>
            <a:ext cx="10213200" cy="1112836"/>
          </a:xfrm>
        </p:spPr>
        <p:txBody>
          <a:bodyPr anchor="b">
            <a:normAutofit/>
          </a:bodyPr>
          <a:lstStyle/>
          <a:p>
            <a:r>
              <a:rPr lang="en-US" dirty="0"/>
              <a:t>Priority Pricing</a:t>
            </a:r>
          </a:p>
        </p:txBody>
      </p:sp>
      <p:sp>
        <p:nvSpPr>
          <p:cNvPr id="3" name="Content Placeholder 2"/>
          <p:cNvSpPr>
            <a:spLocks noGrp="1"/>
          </p:cNvSpPr>
          <p:nvPr>
            <p:ph idx="1"/>
          </p:nvPr>
        </p:nvSpPr>
        <p:spPr>
          <a:xfrm>
            <a:off x="838200" y="1839595"/>
            <a:ext cx="10515600" cy="4154488"/>
          </a:xfrm>
        </p:spPr>
        <p:txBody>
          <a:bodyPr>
            <a:normAutofit/>
          </a:bodyPr>
          <a:lstStyle/>
          <a:p>
            <a:pPr>
              <a:lnSpc>
                <a:spcPct val="140000"/>
              </a:lnSpc>
            </a:pPr>
            <a:r>
              <a:rPr lang="en-US" sz="1700" dirty="0"/>
              <a:t>This theoretical framework seeks to match the price of energy to the reliability of supply.</a:t>
            </a:r>
          </a:p>
          <a:p>
            <a:pPr>
              <a:lnSpc>
                <a:spcPct val="140000"/>
              </a:lnSpc>
            </a:pPr>
            <a:r>
              <a:rPr lang="en-US" sz="1700" dirty="0"/>
              <a:t>Energy that is provided with a low level of reliability (i.e., the supply could be curtailed or interrupted frequently and with little advanced notice to the consumer) should be priced low.</a:t>
            </a:r>
          </a:p>
          <a:p>
            <a:pPr>
              <a:lnSpc>
                <a:spcPct val="140000"/>
              </a:lnSpc>
            </a:pPr>
            <a:r>
              <a:rPr lang="en-US" sz="1700" dirty="0"/>
              <a:t>Energy that is provided with a high level of reliability (e.g., multiple distribution lines are constructed to serve the customer, the customer is among the last to be curtailed if there is a system emergency, battery backup is available) should pay the highest price.</a:t>
            </a:r>
          </a:p>
          <a:p>
            <a:pPr>
              <a:lnSpc>
                <a:spcPct val="140000"/>
              </a:lnSpc>
            </a:pPr>
            <a:r>
              <a:rPr lang="en-US" sz="1700" dirty="0"/>
              <a:t>Consumers who incur high “outage costs” (NASA, hospitals, high-tech manufacturing, individuals on medical life support equipment) would select high-price high-reliability service.  Consumers who can tolerate outages (e.g., weekend cottages, steel mills, consumers with backup generators) would select low-cost service.</a:t>
            </a:r>
          </a:p>
        </p:txBody>
      </p:sp>
      <p:sp>
        <p:nvSpPr>
          <p:cNvPr id="8" name="Footer Placeholder 3">
            <a:extLst>
              <a:ext uri="{FF2B5EF4-FFF2-40B4-BE49-F238E27FC236}">
                <a16:creationId xmlns:a16="http://schemas.microsoft.com/office/drawing/2014/main" id="{3017E84E-DF78-035C-095D-DE5C53C36324}"/>
              </a:ext>
            </a:extLst>
          </p:cNvPr>
          <p:cNvSpPr>
            <a:spLocks noGrp="1"/>
          </p:cNvSpPr>
          <p:nvPr>
            <p:ph type="ftr" sz="quarter" idx="11"/>
          </p:nvPr>
        </p:nvSpPr>
        <p:spPr>
          <a:xfrm>
            <a:off x="2754312" y="6357600"/>
            <a:ext cx="6683376" cy="460800"/>
          </a:xfrm>
        </p:spPr>
        <p:txBody>
          <a:bodyPr/>
          <a:lstStyle/>
          <a:p>
            <a:pPr>
              <a:spcAft>
                <a:spcPts val="600"/>
              </a:spcAft>
            </a:pPr>
            <a:r>
              <a:rPr lang="en-US" dirty="0"/>
              <a:t>Priority service pricing</a:t>
            </a:r>
          </a:p>
        </p:txBody>
      </p:sp>
      <p:sp>
        <p:nvSpPr>
          <p:cNvPr id="10" name="Slide Number Placeholder 4">
            <a:extLst>
              <a:ext uri="{FF2B5EF4-FFF2-40B4-BE49-F238E27FC236}">
                <a16:creationId xmlns:a16="http://schemas.microsoft.com/office/drawing/2014/main" id="{C10A9C67-AF32-EE47-2779-5CFA48A7CE8F}"/>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72</a:t>
            </a:fld>
            <a:endParaRPr lang="en-US"/>
          </a:p>
        </p:txBody>
      </p:sp>
    </p:spTree>
    <p:extLst>
      <p:ext uri="{BB962C8B-B14F-4D97-AF65-F5344CB8AC3E}">
        <p14:creationId xmlns:p14="http://schemas.microsoft.com/office/powerpoint/2010/main" val="132123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89400" y="395289"/>
            <a:ext cx="10213200" cy="1112836"/>
          </a:xfrm>
        </p:spPr>
        <p:txBody>
          <a:bodyPr anchor="b">
            <a:normAutofit/>
          </a:bodyPr>
          <a:lstStyle/>
          <a:p>
            <a:r>
              <a:rPr lang="en-US" b="1"/>
              <a:t>Interruptible and Curtailable service</a:t>
            </a:r>
          </a:p>
        </p:txBody>
      </p:sp>
      <p:sp>
        <p:nvSpPr>
          <p:cNvPr id="66563" name="Rectangle 3"/>
          <p:cNvSpPr>
            <a:spLocks noGrp="1" noChangeArrowheads="1"/>
          </p:cNvSpPr>
          <p:nvPr>
            <p:ph idx="1"/>
          </p:nvPr>
        </p:nvSpPr>
        <p:spPr>
          <a:xfrm>
            <a:off x="838200" y="1839595"/>
            <a:ext cx="10515600" cy="4154488"/>
          </a:xfrm>
        </p:spPr>
        <p:txBody>
          <a:bodyPr>
            <a:normAutofit/>
          </a:bodyPr>
          <a:lstStyle/>
          <a:p>
            <a:pPr>
              <a:lnSpc>
                <a:spcPct val="140000"/>
              </a:lnSpc>
            </a:pPr>
            <a:r>
              <a:rPr lang="en-US" sz="1700" dirty="0"/>
              <a:t>Most larger electric utilities in the U.S. offer some form of voluntary interruptible or curtailable service, at least for larger energy consumers.</a:t>
            </a:r>
          </a:p>
          <a:p>
            <a:pPr>
              <a:lnSpc>
                <a:spcPct val="140000"/>
              </a:lnSpc>
            </a:pPr>
            <a:r>
              <a:rPr lang="en-US" sz="1700" dirty="0"/>
              <a:t>Prior to restructuring, Houston Lighting and Power Company had industrial tariffs providing “firm service,” interruptible service with 60 minutes notice, interruptible service with 10 minutes notice, and instantaneous interruptible service triggered by under-frequency relays.  This menu of service options is very consistent with priority pricing.</a:t>
            </a:r>
          </a:p>
          <a:p>
            <a:pPr>
              <a:lnSpc>
                <a:spcPct val="140000"/>
              </a:lnSpc>
            </a:pPr>
            <a:r>
              <a:rPr lang="en-US" sz="1700" dirty="0"/>
              <a:t>Energy consumers on interruptible or curtailable tariffs, rates, or programs agree to be the first to have their service cut-off for a few hours if there is a system emergency.  </a:t>
            </a:r>
          </a:p>
          <a:p>
            <a:pPr>
              <a:lnSpc>
                <a:spcPct val="140000"/>
              </a:lnSpc>
            </a:pPr>
            <a:r>
              <a:rPr lang="en-US" sz="1700" dirty="0"/>
              <a:t>In return for being to first customers to be cut-off, the energy consumers served under these tariffs receive a discount in their price of electricity.</a:t>
            </a:r>
          </a:p>
        </p:txBody>
      </p:sp>
      <p:sp>
        <p:nvSpPr>
          <p:cNvPr id="66570" name="Footer Placeholder 3">
            <a:extLst>
              <a:ext uri="{FF2B5EF4-FFF2-40B4-BE49-F238E27FC236}">
                <a16:creationId xmlns:a16="http://schemas.microsoft.com/office/drawing/2014/main" id="{2D941E65-41AB-A45E-BB1F-5FEE922ABDEF}"/>
              </a:ext>
            </a:extLst>
          </p:cNvPr>
          <p:cNvSpPr>
            <a:spLocks noGrp="1"/>
          </p:cNvSpPr>
          <p:nvPr>
            <p:ph type="ftr" sz="quarter" idx="11"/>
          </p:nvPr>
        </p:nvSpPr>
        <p:spPr>
          <a:xfrm>
            <a:off x="2754312" y="6357600"/>
            <a:ext cx="6683376" cy="460800"/>
          </a:xfrm>
        </p:spPr>
        <p:txBody>
          <a:bodyPr/>
          <a:lstStyle/>
          <a:p>
            <a:pPr>
              <a:spcAft>
                <a:spcPts val="600"/>
              </a:spcAft>
            </a:pPr>
            <a:r>
              <a:rPr lang="en-US" dirty="0"/>
              <a:t>Priority service pricing</a:t>
            </a:r>
          </a:p>
        </p:txBody>
      </p:sp>
      <p:sp>
        <p:nvSpPr>
          <p:cNvPr id="8" name="Slide Number Placeholder 5"/>
          <p:cNvSpPr>
            <a:spLocks noGrp="1"/>
          </p:cNvSpPr>
          <p:nvPr>
            <p:ph type="sldNum" sz="quarter" idx="12"/>
          </p:nvPr>
        </p:nvSpPr>
        <p:spPr>
          <a:xfrm>
            <a:off x="9982800" y="6357600"/>
            <a:ext cx="1760150" cy="460800"/>
          </a:xfrm>
        </p:spPr>
        <p:txBody>
          <a:bodyPr anchor="ctr">
            <a:normAutofit/>
          </a:bodyPr>
          <a:lstStyle/>
          <a:p>
            <a:pPr>
              <a:spcAft>
                <a:spcPts val="600"/>
              </a:spcAft>
            </a:pPr>
            <a:fld id="{019A3D7E-3CA7-46C1-BC6E-1C3A64C3794B}" type="slidenum">
              <a:rPr lang="en-US" altLang="en-US"/>
              <a:pPr>
                <a:spcAft>
                  <a:spcPts val="600"/>
                </a:spcAft>
              </a:pPr>
              <a:t>73</a:t>
            </a:fld>
            <a:endParaRPr lang="en-US" altLang="en-US"/>
          </a:p>
        </p:txBody>
      </p:sp>
      <p:sp>
        <p:nvSpPr>
          <p:cNvPr id="66565" name="Text Box 5"/>
          <p:cNvSpPr txBox="1">
            <a:spLocks noChangeArrowheads="1"/>
          </p:cNvSpPr>
          <p:nvPr/>
        </p:nvSpPr>
        <p:spPr bwMode="auto">
          <a:xfrm>
            <a:off x="2309813" y="59166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2400">
              <a:latin typeface="Times New Roman" pitchFamily="18" charset="0"/>
            </a:endParaRPr>
          </a:p>
        </p:txBody>
      </p:sp>
    </p:spTree>
    <p:extLst>
      <p:ext uri="{BB962C8B-B14F-4D97-AF65-F5344CB8AC3E}">
        <p14:creationId xmlns:p14="http://schemas.microsoft.com/office/powerpoint/2010/main" val="21959068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89400" y="395289"/>
            <a:ext cx="10213200" cy="1112836"/>
          </a:xfrm>
        </p:spPr>
        <p:txBody>
          <a:bodyPr anchor="b">
            <a:normAutofit/>
          </a:bodyPr>
          <a:lstStyle/>
          <a:p>
            <a:r>
              <a:rPr lang="en-US" b="1" dirty="0"/>
              <a:t>Can we do this with residential electricity service?</a:t>
            </a:r>
          </a:p>
        </p:txBody>
      </p:sp>
      <p:sp>
        <p:nvSpPr>
          <p:cNvPr id="66563" name="Rectangle 3"/>
          <p:cNvSpPr>
            <a:spLocks noGrp="1" noChangeArrowheads="1"/>
          </p:cNvSpPr>
          <p:nvPr>
            <p:ph idx="1"/>
          </p:nvPr>
        </p:nvSpPr>
        <p:spPr>
          <a:xfrm>
            <a:off x="838200" y="1635125"/>
            <a:ext cx="10515600" cy="4590184"/>
          </a:xfrm>
        </p:spPr>
        <p:txBody>
          <a:bodyPr>
            <a:normAutofit fontScale="92500"/>
          </a:bodyPr>
          <a:lstStyle/>
          <a:p>
            <a:pPr>
              <a:lnSpc>
                <a:spcPct val="140000"/>
              </a:lnSpc>
            </a:pPr>
            <a:r>
              <a:rPr lang="en-US" sz="1700" dirty="0"/>
              <a:t>In theory, yes.</a:t>
            </a:r>
          </a:p>
          <a:p>
            <a:pPr>
              <a:lnSpc>
                <a:spcPct val="140000"/>
              </a:lnSpc>
            </a:pPr>
            <a:r>
              <a:rPr lang="en-US" sz="1700" dirty="0"/>
              <a:t>Provide residential consumers with three (or more) reliability options:  Your present level of reliability, a lower level of reliability with a lower price, and premium reliability service at a premium price.</a:t>
            </a:r>
          </a:p>
          <a:p>
            <a:pPr>
              <a:lnSpc>
                <a:spcPct val="140000"/>
              </a:lnSpc>
            </a:pPr>
            <a:r>
              <a:rPr lang="en-US" sz="1700" dirty="0"/>
              <a:t>What if this system had been in place during Winter Storm Uri in Texas in Feb. 2021?  Then consumers with the cheaper service would have been the first ones to be shut-off.  Instead, everyone that wasn’t on a circuit with a critical facility got shut off.  If you were on the same circuit as a fire station or hospital, you never lost power.</a:t>
            </a:r>
          </a:p>
          <a:p>
            <a:pPr>
              <a:lnSpc>
                <a:spcPct val="140000"/>
              </a:lnSpc>
            </a:pPr>
            <a:r>
              <a:rPr lang="en-US" sz="1700" dirty="0"/>
              <a:t>In theory, you can “surgically curtail” specific residential customers with the remote connect/disconnect capabilities of advanced meters.  But present software and bandwidth constraints make it challenging.</a:t>
            </a:r>
          </a:p>
          <a:p>
            <a:pPr>
              <a:lnSpc>
                <a:spcPct val="140000"/>
              </a:lnSpc>
            </a:pPr>
            <a:r>
              <a:rPr lang="en-US" sz="1700" dirty="0"/>
              <a:t>Demand </a:t>
            </a:r>
            <a:r>
              <a:rPr lang="en-US" sz="1700"/>
              <a:t>response programs </a:t>
            </a:r>
            <a:r>
              <a:rPr lang="en-US" sz="1700" dirty="0"/>
              <a:t>provide another way to get a similar outcome.</a:t>
            </a:r>
          </a:p>
        </p:txBody>
      </p:sp>
      <p:sp>
        <p:nvSpPr>
          <p:cNvPr id="66570" name="Footer Placeholder 3">
            <a:extLst>
              <a:ext uri="{FF2B5EF4-FFF2-40B4-BE49-F238E27FC236}">
                <a16:creationId xmlns:a16="http://schemas.microsoft.com/office/drawing/2014/main" id="{2D941E65-41AB-A45E-BB1F-5FEE922ABDEF}"/>
              </a:ext>
            </a:extLst>
          </p:cNvPr>
          <p:cNvSpPr>
            <a:spLocks noGrp="1"/>
          </p:cNvSpPr>
          <p:nvPr>
            <p:ph type="ftr" sz="quarter" idx="11"/>
          </p:nvPr>
        </p:nvSpPr>
        <p:spPr>
          <a:xfrm>
            <a:off x="2754312" y="6357600"/>
            <a:ext cx="6683376" cy="460800"/>
          </a:xfrm>
        </p:spPr>
        <p:txBody>
          <a:bodyPr/>
          <a:lstStyle/>
          <a:p>
            <a:pPr>
              <a:spcAft>
                <a:spcPts val="600"/>
              </a:spcAft>
            </a:pPr>
            <a:r>
              <a:rPr lang="en-US" dirty="0"/>
              <a:t>Priority service pricing</a:t>
            </a:r>
          </a:p>
        </p:txBody>
      </p:sp>
      <p:sp>
        <p:nvSpPr>
          <p:cNvPr id="8" name="Slide Number Placeholder 5"/>
          <p:cNvSpPr>
            <a:spLocks noGrp="1"/>
          </p:cNvSpPr>
          <p:nvPr>
            <p:ph type="sldNum" sz="quarter" idx="12"/>
          </p:nvPr>
        </p:nvSpPr>
        <p:spPr>
          <a:xfrm>
            <a:off x="9982800" y="6357600"/>
            <a:ext cx="1760150" cy="460800"/>
          </a:xfrm>
        </p:spPr>
        <p:txBody>
          <a:bodyPr anchor="ctr">
            <a:normAutofit/>
          </a:bodyPr>
          <a:lstStyle/>
          <a:p>
            <a:pPr>
              <a:spcAft>
                <a:spcPts val="600"/>
              </a:spcAft>
            </a:pPr>
            <a:fld id="{019A3D7E-3CA7-46C1-BC6E-1C3A64C3794B}" type="slidenum">
              <a:rPr lang="en-US" altLang="en-US"/>
              <a:pPr>
                <a:spcAft>
                  <a:spcPts val="600"/>
                </a:spcAft>
              </a:pPr>
              <a:t>74</a:t>
            </a:fld>
            <a:endParaRPr lang="en-US" altLang="en-US"/>
          </a:p>
        </p:txBody>
      </p:sp>
      <p:sp>
        <p:nvSpPr>
          <p:cNvPr id="66565" name="Text Box 5"/>
          <p:cNvSpPr txBox="1">
            <a:spLocks noChangeArrowheads="1"/>
          </p:cNvSpPr>
          <p:nvPr/>
        </p:nvSpPr>
        <p:spPr bwMode="auto">
          <a:xfrm>
            <a:off x="2309813" y="59166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2400">
              <a:latin typeface="Times New Roman" pitchFamily="18" charset="0"/>
            </a:endParaRPr>
          </a:p>
        </p:txBody>
      </p:sp>
    </p:spTree>
    <p:extLst>
      <p:ext uri="{BB962C8B-B14F-4D97-AF65-F5344CB8AC3E}">
        <p14:creationId xmlns:p14="http://schemas.microsoft.com/office/powerpoint/2010/main" val="33864642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989400" y="563402"/>
            <a:ext cx="4075200" cy="2058573"/>
          </a:xfrm>
        </p:spPr>
        <p:txBody>
          <a:bodyPr>
            <a:normAutofit/>
          </a:bodyPr>
          <a:lstStyle/>
          <a:p>
            <a:r>
              <a:rPr lang="en-US" dirty="0"/>
              <a:t>Topic Six</a:t>
            </a: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989400" y="3921429"/>
            <a:ext cx="4075200" cy="1520975"/>
          </a:xfrm>
        </p:spPr>
        <p:txBody>
          <a:bodyPr>
            <a:normAutofit fontScale="92500" lnSpcReduction="20000"/>
          </a:bodyPr>
          <a:lstStyle/>
          <a:p>
            <a:pPr marL="365760" lvl="1" indent="-283464">
              <a:lnSpc>
                <a:spcPct val="140000"/>
              </a:lnSpc>
              <a:spcBef>
                <a:spcPts val="600"/>
              </a:spcBef>
              <a:buSzPct val="80000"/>
              <a:buFont typeface="Wingdings 2"/>
              <a:buChar char=""/>
            </a:pPr>
            <a:r>
              <a:rPr lang="en-US" sz="2000" dirty="0"/>
              <a:t>Price Signals to Enable Consumers to make better Equipment Purchase Decisions</a:t>
            </a:r>
          </a:p>
        </p:txBody>
      </p:sp>
      <p:pic>
        <p:nvPicPr>
          <p:cNvPr id="6" name="Picture Placeholder 4">
            <a:extLst>
              <a:ext uri="{FF2B5EF4-FFF2-40B4-BE49-F238E27FC236}">
                <a16:creationId xmlns:a16="http://schemas.microsoft.com/office/drawing/2014/main" id="{6795426E-F183-0E39-36C6-E233807C136D}"/>
              </a:ext>
            </a:extLst>
          </p:cNvPr>
          <p:cNvPicPr>
            <a:picLocks noGrp="1" noChangeAspect="1"/>
          </p:cNvPicPr>
          <p:nvPr>
            <p:ph type="pic" sz="quarter" idx="13"/>
          </p:nvPr>
        </p:nvPicPr>
        <p:blipFill rotWithShape="1">
          <a:blip r:embed="rId3"/>
          <a:srcRect t="3313" b="3313"/>
          <a:stretch/>
        </p:blipFill>
        <p:spPr>
          <a:xfrm>
            <a:off x="6673273" y="1893599"/>
            <a:ext cx="4995863" cy="2706687"/>
          </a:xfrm>
          <a:noFill/>
        </p:spPr>
      </p:pic>
      <p:sp>
        <p:nvSpPr>
          <p:cNvPr id="2" name="TextBox 1">
            <a:extLst>
              <a:ext uri="{FF2B5EF4-FFF2-40B4-BE49-F238E27FC236}">
                <a16:creationId xmlns:a16="http://schemas.microsoft.com/office/drawing/2014/main" id="{287AA634-F7CC-CD22-B2BA-D04B19B0E11B}"/>
              </a:ext>
            </a:extLst>
          </p:cNvPr>
          <p:cNvSpPr txBox="1"/>
          <p:nvPr/>
        </p:nvSpPr>
        <p:spPr>
          <a:xfrm>
            <a:off x="666128" y="5768975"/>
            <a:ext cx="5106600" cy="646331"/>
          </a:xfrm>
          <a:prstGeom prst="rect">
            <a:avLst/>
          </a:prstGeom>
          <a:noFill/>
        </p:spPr>
        <p:txBody>
          <a:bodyPr wrap="square" rtlCol="0">
            <a:spAutoFit/>
          </a:bodyPr>
          <a:lstStyle/>
          <a:p>
            <a:r>
              <a:rPr lang="en-US" sz="1200" dirty="0">
                <a:solidFill>
                  <a:srgbClr val="002060"/>
                </a:solidFill>
              </a:rPr>
              <a:t>Reference: Borenstein and Bushnell (2021). Headwinds and Tailwinds: Implications of Inefficient Retail Energy Pricing for Energy Substitutes, Energy Institute at Haas</a:t>
            </a:r>
          </a:p>
        </p:txBody>
      </p:sp>
    </p:spTree>
    <p:extLst>
      <p:ext uri="{BB962C8B-B14F-4D97-AF65-F5344CB8AC3E}">
        <p14:creationId xmlns:p14="http://schemas.microsoft.com/office/powerpoint/2010/main" val="3979444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8FC001-0A01-699E-C069-0C04986FB42C}"/>
              </a:ext>
            </a:extLst>
          </p:cNvPr>
          <p:cNvSpPr>
            <a:spLocks noGrp="1"/>
          </p:cNvSpPr>
          <p:nvPr>
            <p:ph type="title"/>
          </p:nvPr>
        </p:nvSpPr>
        <p:spPr/>
        <p:txBody>
          <a:bodyPr/>
          <a:lstStyle/>
          <a:p>
            <a:r>
              <a:rPr lang="en-US" dirty="0"/>
              <a:t>The Key Argument</a:t>
            </a:r>
            <a:endParaRPr lang="en-US" dirty="0">
              <a:solidFill>
                <a:srgbClr val="FF0000"/>
              </a:solidFill>
            </a:endParaRPr>
          </a:p>
        </p:txBody>
      </p:sp>
      <p:sp>
        <p:nvSpPr>
          <p:cNvPr id="7" name="Content Placeholder 6">
            <a:extLst>
              <a:ext uri="{FF2B5EF4-FFF2-40B4-BE49-F238E27FC236}">
                <a16:creationId xmlns:a16="http://schemas.microsoft.com/office/drawing/2014/main" id="{2A214243-EFF2-D4E3-D25B-F853512B2AF4}"/>
              </a:ext>
            </a:extLst>
          </p:cNvPr>
          <p:cNvSpPr>
            <a:spLocks noGrp="1"/>
          </p:cNvSpPr>
          <p:nvPr>
            <p:ph idx="1"/>
          </p:nvPr>
        </p:nvSpPr>
        <p:spPr>
          <a:xfrm>
            <a:off x="989400" y="1685925"/>
            <a:ext cx="10213200" cy="4257675"/>
          </a:xfrm>
        </p:spPr>
        <p:txBody>
          <a:bodyPr>
            <a:normAutofit fontScale="92500" lnSpcReduction="20000"/>
          </a:bodyPr>
          <a:lstStyle/>
          <a:p>
            <a:r>
              <a:rPr lang="en-US" dirty="0"/>
              <a:t>Consumers make decisions regarding what appliances to buy by (in part) comparing the cost of operating each type of appliance.  Think electric vehicle vs. gasoline vehicle.  Natural gas water heater vs. electric water heater.  Buy from grid vs. install rooftop solar.</a:t>
            </a:r>
          </a:p>
          <a:p>
            <a:r>
              <a:rPr lang="en-US" dirty="0"/>
              <a:t>Fixed costs on a utility bill aren’t relevant to the decision.  You need be pay the customer charge on your electric or natural gas bill regardless of your usage decisions.</a:t>
            </a:r>
          </a:p>
          <a:p>
            <a:r>
              <a:rPr lang="en-US" dirty="0"/>
              <a:t>There are a lot of “fixed cost items” on electric bills that are being recovered through volumetric charges.  This practice biases consumer decisions from an economic or social perspective. </a:t>
            </a:r>
          </a:p>
        </p:txBody>
      </p:sp>
      <p:sp>
        <p:nvSpPr>
          <p:cNvPr id="2" name="Footer Placeholder 3">
            <a:extLst>
              <a:ext uri="{FF2B5EF4-FFF2-40B4-BE49-F238E27FC236}">
                <a16:creationId xmlns:a16="http://schemas.microsoft.com/office/drawing/2014/main" id="{57EA8144-8D7C-3A60-8816-97B6FCB8E939}"/>
              </a:ext>
            </a:extLst>
          </p:cNvPr>
          <p:cNvSpPr>
            <a:spLocks noGrp="1"/>
          </p:cNvSpPr>
          <p:nvPr>
            <p:ph type="ftr" sz="quarter" idx="11"/>
          </p:nvPr>
        </p:nvSpPr>
        <p:spPr>
          <a:xfrm>
            <a:off x="2754312" y="6357600"/>
            <a:ext cx="6683376" cy="460800"/>
          </a:xfrm>
        </p:spPr>
        <p:txBody>
          <a:bodyPr/>
          <a:lstStyle/>
          <a:p>
            <a:pPr>
              <a:spcAft>
                <a:spcPts val="600"/>
              </a:spcAft>
            </a:pPr>
            <a:r>
              <a:rPr lang="en-US" dirty="0"/>
              <a:t>Fixed charges distort price signals</a:t>
            </a:r>
          </a:p>
        </p:txBody>
      </p:sp>
    </p:spTree>
    <p:extLst>
      <p:ext uri="{BB962C8B-B14F-4D97-AF65-F5344CB8AC3E}">
        <p14:creationId xmlns:p14="http://schemas.microsoft.com/office/powerpoint/2010/main" val="2703525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8FC001-0A01-699E-C069-0C04986FB42C}"/>
              </a:ext>
            </a:extLst>
          </p:cNvPr>
          <p:cNvSpPr>
            <a:spLocks noGrp="1"/>
          </p:cNvSpPr>
          <p:nvPr>
            <p:ph type="title"/>
          </p:nvPr>
        </p:nvSpPr>
        <p:spPr/>
        <p:txBody>
          <a:bodyPr/>
          <a:lstStyle/>
          <a:p>
            <a:r>
              <a:rPr lang="en-US" dirty="0"/>
              <a:t>The Key Argument</a:t>
            </a:r>
          </a:p>
        </p:txBody>
      </p:sp>
      <p:sp>
        <p:nvSpPr>
          <p:cNvPr id="7" name="Content Placeholder 6">
            <a:extLst>
              <a:ext uri="{FF2B5EF4-FFF2-40B4-BE49-F238E27FC236}">
                <a16:creationId xmlns:a16="http://schemas.microsoft.com/office/drawing/2014/main" id="{2A214243-EFF2-D4E3-D25B-F853512B2AF4}"/>
              </a:ext>
            </a:extLst>
          </p:cNvPr>
          <p:cNvSpPr>
            <a:spLocks noGrp="1"/>
          </p:cNvSpPr>
          <p:nvPr>
            <p:ph idx="1"/>
          </p:nvPr>
        </p:nvSpPr>
        <p:spPr/>
        <p:txBody>
          <a:bodyPr>
            <a:normAutofit/>
          </a:bodyPr>
          <a:lstStyle/>
          <a:p>
            <a:r>
              <a:rPr lang="en-US" dirty="0"/>
              <a:t>If the cost of externalities (e.g., CO2 emissions from power plants) was internalized and reflected in electric rates, this would help.</a:t>
            </a:r>
          </a:p>
          <a:p>
            <a:r>
              <a:rPr lang="en-US" dirty="0"/>
              <a:t>But, fixed costs should nonetheless be recovered through fixed charges to remove a key distortion.</a:t>
            </a:r>
          </a:p>
          <a:p>
            <a:r>
              <a:rPr lang="en-US" dirty="0"/>
              <a:t>Consumers should be exposed to the “social marginal costs” of consumer alternative energy resources.</a:t>
            </a:r>
          </a:p>
        </p:txBody>
      </p:sp>
      <p:sp>
        <p:nvSpPr>
          <p:cNvPr id="2" name="Footer Placeholder 3">
            <a:extLst>
              <a:ext uri="{FF2B5EF4-FFF2-40B4-BE49-F238E27FC236}">
                <a16:creationId xmlns:a16="http://schemas.microsoft.com/office/drawing/2014/main" id="{CEEAE14A-4CFA-2850-63E6-3BB0D33F85C7}"/>
              </a:ext>
            </a:extLst>
          </p:cNvPr>
          <p:cNvSpPr>
            <a:spLocks noGrp="1"/>
          </p:cNvSpPr>
          <p:nvPr>
            <p:ph type="ftr" sz="quarter" idx="11"/>
          </p:nvPr>
        </p:nvSpPr>
        <p:spPr>
          <a:xfrm>
            <a:off x="2754312" y="6357600"/>
            <a:ext cx="6683376" cy="460800"/>
          </a:xfrm>
        </p:spPr>
        <p:txBody>
          <a:bodyPr/>
          <a:lstStyle/>
          <a:p>
            <a:pPr>
              <a:spcAft>
                <a:spcPts val="600"/>
              </a:spcAft>
            </a:pPr>
            <a:r>
              <a:rPr lang="en-US" dirty="0"/>
              <a:t>Fixed charges distort price signals</a:t>
            </a:r>
          </a:p>
        </p:txBody>
      </p:sp>
    </p:spTree>
    <p:extLst>
      <p:ext uri="{BB962C8B-B14F-4D97-AF65-F5344CB8AC3E}">
        <p14:creationId xmlns:p14="http://schemas.microsoft.com/office/powerpoint/2010/main" val="3016545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AF13C-772B-6A5E-57A6-E28993ACE7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375F566-4F66-427C-8CCC-843428A14186}"/>
              </a:ext>
            </a:extLst>
          </p:cNvPr>
          <p:cNvSpPr>
            <a:spLocks noGrp="1"/>
          </p:cNvSpPr>
          <p:nvPr>
            <p:ph type="title"/>
          </p:nvPr>
        </p:nvSpPr>
        <p:spPr>
          <a:xfrm>
            <a:off x="989400" y="563402"/>
            <a:ext cx="4075200" cy="2058573"/>
          </a:xfrm>
        </p:spPr>
        <p:txBody>
          <a:bodyPr>
            <a:normAutofit/>
          </a:bodyPr>
          <a:lstStyle/>
          <a:p>
            <a:r>
              <a:rPr lang="en-US" dirty="0"/>
              <a:t>Topic Seven</a:t>
            </a:r>
          </a:p>
        </p:txBody>
      </p:sp>
      <p:sp>
        <p:nvSpPr>
          <p:cNvPr id="8" name="Subtitle 7">
            <a:extLst>
              <a:ext uri="{FF2B5EF4-FFF2-40B4-BE49-F238E27FC236}">
                <a16:creationId xmlns:a16="http://schemas.microsoft.com/office/drawing/2014/main" id="{839C0384-E9D8-C19F-3589-9879516E164E}"/>
              </a:ext>
            </a:extLst>
          </p:cNvPr>
          <p:cNvSpPr>
            <a:spLocks noGrp="1"/>
          </p:cNvSpPr>
          <p:nvPr>
            <p:ph type="subTitle" idx="1"/>
          </p:nvPr>
        </p:nvSpPr>
        <p:spPr>
          <a:xfrm>
            <a:off x="989400" y="3921429"/>
            <a:ext cx="4075200" cy="1520975"/>
          </a:xfrm>
        </p:spPr>
        <p:txBody>
          <a:bodyPr>
            <a:normAutofit/>
          </a:bodyPr>
          <a:lstStyle/>
          <a:p>
            <a:pPr marL="365760" lvl="1" indent="-283464">
              <a:lnSpc>
                <a:spcPct val="140000"/>
              </a:lnSpc>
              <a:spcBef>
                <a:spcPts val="600"/>
              </a:spcBef>
              <a:buSzPct val="80000"/>
              <a:buFont typeface="Wingdings 2"/>
              <a:buChar char=""/>
            </a:pPr>
            <a:r>
              <a:rPr lang="en-US" sz="2000" dirty="0"/>
              <a:t>Pareto Improvement as an Objective</a:t>
            </a:r>
          </a:p>
        </p:txBody>
      </p:sp>
      <p:pic>
        <p:nvPicPr>
          <p:cNvPr id="6" name="Picture Placeholder 4">
            <a:extLst>
              <a:ext uri="{FF2B5EF4-FFF2-40B4-BE49-F238E27FC236}">
                <a16:creationId xmlns:a16="http://schemas.microsoft.com/office/drawing/2014/main" id="{406E49A3-DFA0-0D6A-57DC-F4B6535AE3E2}"/>
              </a:ext>
            </a:extLst>
          </p:cNvPr>
          <p:cNvPicPr>
            <a:picLocks noGrp="1" noChangeAspect="1"/>
          </p:cNvPicPr>
          <p:nvPr>
            <p:ph type="pic" sz="quarter" idx="13"/>
          </p:nvPr>
        </p:nvPicPr>
        <p:blipFill rotWithShape="1">
          <a:blip r:embed="rId3"/>
          <a:srcRect t="3313" b="3313"/>
          <a:stretch/>
        </p:blipFill>
        <p:spPr>
          <a:xfrm>
            <a:off x="6673273" y="1893599"/>
            <a:ext cx="4995863" cy="2706687"/>
          </a:xfrm>
          <a:noFill/>
        </p:spPr>
      </p:pic>
    </p:spTree>
    <p:extLst>
      <p:ext uri="{BB962C8B-B14F-4D97-AF65-F5344CB8AC3E}">
        <p14:creationId xmlns:p14="http://schemas.microsoft.com/office/powerpoint/2010/main" val="1841742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63C9CC-F3C1-D8B6-FB61-F8D19ED01B7D}"/>
              </a:ext>
            </a:extLst>
          </p:cNvPr>
          <p:cNvSpPr>
            <a:spLocks noGrp="1"/>
          </p:cNvSpPr>
          <p:nvPr>
            <p:ph type="title"/>
          </p:nvPr>
        </p:nvSpPr>
        <p:spPr>
          <a:xfrm>
            <a:off x="989400" y="395289"/>
            <a:ext cx="10213200" cy="1112836"/>
          </a:xfrm>
        </p:spPr>
        <p:txBody>
          <a:bodyPr anchor="b">
            <a:normAutofit/>
          </a:bodyPr>
          <a:lstStyle/>
          <a:p>
            <a:r>
              <a:rPr lang="en-US" dirty="0"/>
              <a:t>Imagine this situation. . . .</a:t>
            </a:r>
          </a:p>
        </p:txBody>
      </p:sp>
      <p:sp>
        <p:nvSpPr>
          <p:cNvPr id="13" name="Footer Placeholder 3">
            <a:extLst>
              <a:ext uri="{FF2B5EF4-FFF2-40B4-BE49-F238E27FC236}">
                <a16:creationId xmlns:a16="http://schemas.microsoft.com/office/drawing/2014/main" id="{8726BF2D-F7BE-45EC-572C-4F32A399C7AE}"/>
              </a:ext>
            </a:extLst>
          </p:cNvPr>
          <p:cNvSpPr>
            <a:spLocks noGrp="1"/>
          </p:cNvSpPr>
          <p:nvPr>
            <p:ph type="ftr" sz="quarter" idx="11"/>
          </p:nvPr>
        </p:nvSpPr>
        <p:spPr>
          <a:xfrm>
            <a:off x="2754312" y="6357600"/>
            <a:ext cx="6683376" cy="460800"/>
          </a:xfrm>
        </p:spPr>
        <p:txBody>
          <a:bodyPr/>
          <a:lstStyle/>
          <a:p>
            <a:pPr>
              <a:spcAft>
                <a:spcPts val="600"/>
              </a:spcAft>
            </a:pPr>
            <a:r>
              <a:rPr lang="en-US" dirty="0"/>
              <a:t>Pareto improvement as an objective</a:t>
            </a:r>
          </a:p>
        </p:txBody>
      </p:sp>
      <p:sp>
        <p:nvSpPr>
          <p:cNvPr id="15" name="Slide Number Placeholder 4">
            <a:extLst>
              <a:ext uri="{FF2B5EF4-FFF2-40B4-BE49-F238E27FC236}">
                <a16:creationId xmlns:a16="http://schemas.microsoft.com/office/drawing/2014/main" id="{E3FF6A76-6CBC-BF04-D091-598656DEC703}"/>
              </a:ext>
            </a:extLst>
          </p:cNvPr>
          <p:cNvSpPr>
            <a:spLocks noGrp="1"/>
          </p:cNvSpPr>
          <p:nvPr>
            <p:ph type="sldNum" sz="quarter" idx="12"/>
          </p:nvPr>
        </p:nvSpPr>
        <p:spPr>
          <a:xfrm>
            <a:off x="9982800" y="6357600"/>
            <a:ext cx="1760150" cy="460800"/>
          </a:xfrm>
        </p:spPr>
        <p:txBody>
          <a:bodyPr/>
          <a:lstStyle/>
          <a:p>
            <a:pPr>
              <a:spcAft>
                <a:spcPts val="600"/>
              </a:spcAft>
            </a:pPr>
            <a:fld id="{FF2BD96E-3838-45D2-9031-D3AF67C920A5}" type="slidenum">
              <a:rPr lang="en-US" smtClean="0"/>
              <a:pPr>
                <a:spcAft>
                  <a:spcPts val="600"/>
                </a:spcAft>
              </a:pPr>
              <a:t>79</a:t>
            </a:fld>
            <a:endParaRPr lang="en-US"/>
          </a:p>
        </p:txBody>
      </p:sp>
      <p:graphicFrame>
        <p:nvGraphicFramePr>
          <p:cNvPr id="9" name="Content Placeholder 6">
            <a:extLst>
              <a:ext uri="{FF2B5EF4-FFF2-40B4-BE49-F238E27FC236}">
                <a16:creationId xmlns:a16="http://schemas.microsoft.com/office/drawing/2014/main" id="{D4DB8BA7-7F7A-3E77-67ED-3C4F86AE6AFC}"/>
              </a:ext>
            </a:extLst>
          </p:cNvPr>
          <p:cNvGraphicFramePr>
            <a:graphicFrameLocks noGrp="1"/>
          </p:cNvGraphicFramePr>
          <p:nvPr>
            <p:ph idx="1"/>
            <p:extLst>
              <p:ext uri="{D42A27DB-BD31-4B8C-83A1-F6EECF244321}">
                <p14:modId xmlns:p14="http://schemas.microsoft.com/office/powerpoint/2010/main" val="3036380926"/>
              </p:ext>
            </p:extLst>
          </p:nvPr>
        </p:nvGraphicFramePr>
        <p:xfrm>
          <a:off x="838200" y="183959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210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454B-2714-C7C1-208E-4DD78D66F8AE}"/>
              </a:ext>
            </a:extLst>
          </p:cNvPr>
          <p:cNvSpPr>
            <a:spLocks noGrp="1"/>
          </p:cNvSpPr>
          <p:nvPr>
            <p:ph type="title"/>
          </p:nvPr>
        </p:nvSpPr>
        <p:spPr/>
        <p:txBody>
          <a:bodyPr/>
          <a:lstStyle/>
          <a:p>
            <a:r>
              <a:rPr lang="en-US" dirty="0"/>
              <a:t>Tariff Sheets</a:t>
            </a:r>
          </a:p>
        </p:txBody>
      </p:sp>
      <p:sp>
        <p:nvSpPr>
          <p:cNvPr id="3" name="Content Placeholder 2">
            <a:extLst>
              <a:ext uri="{FF2B5EF4-FFF2-40B4-BE49-F238E27FC236}">
                <a16:creationId xmlns:a16="http://schemas.microsoft.com/office/drawing/2014/main" id="{C616AE06-EA8A-9775-0EB9-589E7782EC19}"/>
              </a:ext>
            </a:extLst>
          </p:cNvPr>
          <p:cNvSpPr>
            <a:spLocks noGrp="1"/>
          </p:cNvSpPr>
          <p:nvPr>
            <p:ph idx="1"/>
          </p:nvPr>
        </p:nvSpPr>
        <p:spPr>
          <a:xfrm>
            <a:off x="989401" y="1685925"/>
            <a:ext cx="4748862" cy="4040191"/>
          </a:xfrm>
        </p:spPr>
        <p:txBody>
          <a:bodyPr>
            <a:normAutofit/>
          </a:bodyPr>
          <a:lstStyle/>
          <a:p>
            <a:r>
              <a:rPr lang="en-US" dirty="0"/>
              <a:t>Rules and Regulations</a:t>
            </a:r>
          </a:p>
          <a:p>
            <a:r>
              <a:rPr lang="en-US" dirty="0"/>
              <a:t>Service Characteristics</a:t>
            </a:r>
          </a:p>
          <a:p>
            <a:r>
              <a:rPr lang="en-US" dirty="0"/>
              <a:t>Rates.  Charges per kWh of energy consumption, charges per kW of demand, per account, etc.</a:t>
            </a:r>
          </a:p>
        </p:txBody>
      </p:sp>
      <p:sp>
        <p:nvSpPr>
          <p:cNvPr id="4" name="Footer Placeholder 48">
            <a:extLst>
              <a:ext uri="{FF2B5EF4-FFF2-40B4-BE49-F238E27FC236}">
                <a16:creationId xmlns:a16="http://schemas.microsoft.com/office/drawing/2014/main" id="{1D3F6653-C769-3523-E1FA-41AA3CFD4DCB}"/>
              </a:ext>
            </a:extLst>
          </p:cNvPr>
          <p:cNvSpPr txBox="1">
            <a:spLocks/>
          </p:cNvSpPr>
          <p:nvPr/>
        </p:nvSpPr>
        <p:spPr>
          <a:xfrm>
            <a:off x="2754312" y="6357600"/>
            <a:ext cx="6683376" cy="4608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dirty="0"/>
              <a:t>Ratemaking under cost-of-service regulation</a:t>
            </a:r>
          </a:p>
        </p:txBody>
      </p:sp>
      <p:pic>
        <p:nvPicPr>
          <p:cNvPr id="6" name="Picture 5">
            <a:extLst>
              <a:ext uri="{FF2B5EF4-FFF2-40B4-BE49-F238E27FC236}">
                <a16:creationId xmlns:a16="http://schemas.microsoft.com/office/drawing/2014/main" id="{E9D1CE79-0E95-5C82-FAFA-13ACF9BED2C8}"/>
              </a:ext>
            </a:extLst>
          </p:cNvPr>
          <p:cNvPicPr>
            <a:picLocks noChangeAspect="1"/>
          </p:cNvPicPr>
          <p:nvPr/>
        </p:nvPicPr>
        <p:blipFill>
          <a:blip r:embed="rId2"/>
          <a:stretch>
            <a:fillRect/>
          </a:stretch>
        </p:blipFill>
        <p:spPr>
          <a:xfrm>
            <a:off x="6186320" y="511760"/>
            <a:ext cx="5475411" cy="5650302"/>
          </a:xfrm>
          <a:prstGeom prst="rect">
            <a:avLst/>
          </a:prstGeom>
        </p:spPr>
      </p:pic>
    </p:spTree>
    <p:extLst>
      <p:ext uri="{BB962C8B-B14F-4D97-AF65-F5344CB8AC3E}">
        <p14:creationId xmlns:p14="http://schemas.microsoft.com/office/powerpoint/2010/main" val="38084384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41F2-9202-017D-1EC2-59F8EF830237}"/>
              </a:ext>
            </a:extLst>
          </p:cNvPr>
          <p:cNvSpPr>
            <a:spLocks noGrp="1"/>
          </p:cNvSpPr>
          <p:nvPr>
            <p:ph type="title"/>
          </p:nvPr>
        </p:nvSpPr>
        <p:spPr>
          <a:xfrm>
            <a:off x="989400" y="395289"/>
            <a:ext cx="10213200" cy="1112836"/>
          </a:xfrm>
        </p:spPr>
        <p:txBody>
          <a:bodyPr anchor="b">
            <a:normAutofit/>
          </a:bodyPr>
          <a:lstStyle/>
          <a:p>
            <a:r>
              <a:rPr lang="en-US" dirty="0"/>
              <a:t>A possible solution. . . .</a:t>
            </a:r>
          </a:p>
        </p:txBody>
      </p:sp>
      <p:sp>
        <p:nvSpPr>
          <p:cNvPr id="4" name="Footer Placeholder 3">
            <a:extLst>
              <a:ext uri="{FF2B5EF4-FFF2-40B4-BE49-F238E27FC236}">
                <a16:creationId xmlns:a16="http://schemas.microsoft.com/office/drawing/2014/main" id="{E3282BB7-297A-223B-5D69-C1CFF391BAFA}"/>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Pareto improvement as an objective</a:t>
            </a:r>
          </a:p>
        </p:txBody>
      </p:sp>
      <p:sp>
        <p:nvSpPr>
          <p:cNvPr id="5" name="Slide Number Placeholder 4">
            <a:extLst>
              <a:ext uri="{FF2B5EF4-FFF2-40B4-BE49-F238E27FC236}">
                <a16:creationId xmlns:a16="http://schemas.microsoft.com/office/drawing/2014/main" id="{95F21CE6-7088-4236-2B23-B29BF636F5DA}"/>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FF2BD96E-3838-45D2-9031-D3AF67C920A5}" type="slidenum">
              <a:rPr lang="en-US" smtClean="0"/>
              <a:pPr>
                <a:spcAft>
                  <a:spcPts val="600"/>
                </a:spcAft>
              </a:pPr>
              <a:t>80</a:t>
            </a:fld>
            <a:endParaRPr lang="en-US"/>
          </a:p>
        </p:txBody>
      </p:sp>
      <p:graphicFrame>
        <p:nvGraphicFramePr>
          <p:cNvPr id="7" name="Content Placeholder 2">
            <a:extLst>
              <a:ext uri="{FF2B5EF4-FFF2-40B4-BE49-F238E27FC236}">
                <a16:creationId xmlns:a16="http://schemas.microsoft.com/office/drawing/2014/main" id="{C48401DC-1834-B683-F9A8-8EBB1E7CEC96}"/>
              </a:ext>
            </a:extLst>
          </p:cNvPr>
          <p:cNvGraphicFramePr>
            <a:graphicFrameLocks noGrp="1"/>
          </p:cNvGraphicFramePr>
          <p:nvPr>
            <p:ph idx="1"/>
            <p:extLst>
              <p:ext uri="{D42A27DB-BD31-4B8C-83A1-F6EECF244321}">
                <p14:modId xmlns:p14="http://schemas.microsoft.com/office/powerpoint/2010/main" val="1435712003"/>
              </p:ext>
            </p:extLst>
          </p:nvPr>
        </p:nvGraphicFramePr>
        <p:xfrm>
          <a:off x="989400" y="1685925"/>
          <a:ext cx="10213200" cy="4040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7924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598A-0054-5508-8C95-93EB4EE81159}"/>
              </a:ext>
            </a:extLst>
          </p:cNvPr>
          <p:cNvSpPr>
            <a:spLocks noGrp="1"/>
          </p:cNvSpPr>
          <p:nvPr>
            <p:ph type="title"/>
          </p:nvPr>
        </p:nvSpPr>
        <p:spPr/>
        <p:txBody>
          <a:bodyPr/>
          <a:lstStyle/>
          <a:p>
            <a:r>
              <a:rPr lang="en-US" dirty="0"/>
              <a:t>How can we pull this off?</a:t>
            </a:r>
          </a:p>
        </p:txBody>
      </p:sp>
      <p:sp>
        <p:nvSpPr>
          <p:cNvPr id="3" name="Content Placeholder 2">
            <a:extLst>
              <a:ext uri="{FF2B5EF4-FFF2-40B4-BE49-F238E27FC236}">
                <a16:creationId xmlns:a16="http://schemas.microsoft.com/office/drawing/2014/main" id="{E6971229-2F1E-233F-42C2-C1E0A8F9C1F8}"/>
              </a:ext>
            </a:extLst>
          </p:cNvPr>
          <p:cNvSpPr>
            <a:spLocks noGrp="1"/>
          </p:cNvSpPr>
          <p:nvPr>
            <p:ph idx="1"/>
          </p:nvPr>
        </p:nvSpPr>
        <p:spPr/>
        <p:txBody>
          <a:bodyPr/>
          <a:lstStyle/>
          <a:p>
            <a:r>
              <a:rPr lang="en-US" dirty="0"/>
              <a:t>Set a customer baseline load (CBL) that reflects the customer’s present or historical consumptions behavior.  Perhaps a temporal load profile.</a:t>
            </a:r>
          </a:p>
          <a:p>
            <a:r>
              <a:rPr lang="en-US" dirty="0"/>
              <a:t>Apply the new pricing program to </a:t>
            </a:r>
            <a:r>
              <a:rPr lang="en-US" i="1" dirty="0">
                <a:solidFill>
                  <a:schemeClr val="accent4">
                    <a:lumMod val="75000"/>
                    <a:alpha val="60000"/>
                  </a:schemeClr>
                </a:solidFill>
              </a:rPr>
              <a:t>deviations</a:t>
            </a:r>
            <a:r>
              <a:rPr lang="en-US" dirty="0"/>
              <a:t> from the CBL.</a:t>
            </a:r>
          </a:p>
          <a:p>
            <a:r>
              <a:rPr lang="en-US" dirty="0"/>
              <a:t>If there are no deviations from the CBL, then the customer gets the same bill as it would have received under the current or traditional tariff.</a:t>
            </a:r>
          </a:p>
          <a:p>
            <a:r>
              <a:rPr lang="en-US" dirty="0"/>
              <a:t>If the customer deviates its consumption pattern from the CBL, set the prices so that the customer and the utility benefits.</a:t>
            </a:r>
          </a:p>
        </p:txBody>
      </p:sp>
      <p:sp>
        <p:nvSpPr>
          <p:cNvPr id="4" name="Footer Placeholder 3">
            <a:extLst>
              <a:ext uri="{FF2B5EF4-FFF2-40B4-BE49-F238E27FC236}">
                <a16:creationId xmlns:a16="http://schemas.microsoft.com/office/drawing/2014/main" id="{C4E1F81C-B4B4-63A3-3255-45A68DE481EB}"/>
              </a:ext>
            </a:extLst>
          </p:cNvPr>
          <p:cNvSpPr>
            <a:spLocks noGrp="1"/>
          </p:cNvSpPr>
          <p:nvPr>
            <p:ph type="ftr" sz="quarter" idx="11"/>
          </p:nvPr>
        </p:nvSpPr>
        <p:spPr/>
        <p:txBody>
          <a:bodyPr/>
          <a:lstStyle/>
          <a:p>
            <a:pPr>
              <a:spcAft>
                <a:spcPts val="600"/>
              </a:spcAft>
            </a:pPr>
            <a:r>
              <a:rPr lang="en-US" dirty="0"/>
              <a:t>Pareto improvement as an objective</a:t>
            </a:r>
          </a:p>
        </p:txBody>
      </p:sp>
      <p:sp>
        <p:nvSpPr>
          <p:cNvPr id="5" name="Slide Number Placeholder 4">
            <a:extLst>
              <a:ext uri="{FF2B5EF4-FFF2-40B4-BE49-F238E27FC236}">
                <a16:creationId xmlns:a16="http://schemas.microsoft.com/office/drawing/2014/main" id="{C36D003E-62C9-F1DB-8E09-251F649F84B5}"/>
              </a:ext>
            </a:extLst>
          </p:cNvPr>
          <p:cNvSpPr>
            <a:spLocks noGrp="1"/>
          </p:cNvSpPr>
          <p:nvPr>
            <p:ph type="sldNum" sz="quarter" idx="12"/>
          </p:nvPr>
        </p:nvSpPr>
        <p:spPr/>
        <p:txBody>
          <a:bodyPr/>
          <a:lstStyle/>
          <a:p>
            <a:fld id="{FF2BD96E-3838-45D2-9031-D3AF67C920A5}" type="slidenum">
              <a:rPr lang="en-US" smtClean="0"/>
              <a:t>81</a:t>
            </a:fld>
            <a:endParaRPr lang="en-US" dirty="0"/>
          </a:p>
        </p:txBody>
      </p:sp>
    </p:spTree>
    <p:extLst>
      <p:ext uri="{BB962C8B-B14F-4D97-AF65-F5344CB8AC3E}">
        <p14:creationId xmlns:p14="http://schemas.microsoft.com/office/powerpoint/2010/main" val="22427192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2D18-5A02-D54D-887D-B599438F526B}"/>
              </a:ext>
            </a:extLst>
          </p:cNvPr>
          <p:cNvSpPr>
            <a:spLocks noGrp="1"/>
          </p:cNvSpPr>
          <p:nvPr>
            <p:ph type="title"/>
          </p:nvPr>
        </p:nvSpPr>
        <p:spPr>
          <a:xfrm>
            <a:off x="989400" y="395289"/>
            <a:ext cx="10213200" cy="1112836"/>
          </a:xfrm>
        </p:spPr>
        <p:txBody>
          <a:bodyPr anchor="b">
            <a:normAutofit/>
          </a:bodyPr>
          <a:lstStyle/>
          <a:p>
            <a:r>
              <a:rPr lang="en-US" dirty="0"/>
              <a:t>The goal here is “Pareto improvement” </a:t>
            </a:r>
          </a:p>
        </p:txBody>
      </p:sp>
      <p:sp>
        <p:nvSpPr>
          <p:cNvPr id="3" name="Content Placeholder 2">
            <a:extLst>
              <a:ext uri="{FF2B5EF4-FFF2-40B4-BE49-F238E27FC236}">
                <a16:creationId xmlns:a16="http://schemas.microsoft.com/office/drawing/2014/main" id="{C299DB73-74A8-FE15-31B4-71F801850543}"/>
              </a:ext>
            </a:extLst>
          </p:cNvPr>
          <p:cNvSpPr>
            <a:spLocks noGrp="1"/>
          </p:cNvSpPr>
          <p:nvPr>
            <p:ph sz="half" idx="1"/>
          </p:nvPr>
        </p:nvSpPr>
        <p:spPr>
          <a:xfrm>
            <a:off x="989400" y="1685925"/>
            <a:ext cx="4928400" cy="4092575"/>
          </a:xfrm>
        </p:spPr>
        <p:txBody>
          <a:bodyPr>
            <a:normAutofit/>
          </a:bodyPr>
          <a:lstStyle/>
          <a:p>
            <a:r>
              <a:rPr lang="en-US" sz="1900" dirty="0"/>
              <a:t>What is Pareto improvement?</a:t>
            </a:r>
          </a:p>
          <a:p>
            <a:r>
              <a:rPr lang="en-US" sz="1900" dirty="0"/>
              <a:t>A situation where a change in resource allocation makes at least one person better off without making anyone else worse off.  That is, it’s an action where you can improve someone's situation without negatively impacting another person, given the initial distribution of goods.</a:t>
            </a:r>
          </a:p>
        </p:txBody>
      </p:sp>
      <p:pic>
        <p:nvPicPr>
          <p:cNvPr id="7" name="Picture 6">
            <a:extLst>
              <a:ext uri="{FF2B5EF4-FFF2-40B4-BE49-F238E27FC236}">
                <a16:creationId xmlns:a16="http://schemas.microsoft.com/office/drawing/2014/main" id="{3351FF43-A22E-0658-D102-907FD0A42CBE}"/>
              </a:ext>
            </a:extLst>
          </p:cNvPr>
          <p:cNvPicPr>
            <a:picLocks noChangeAspect="1"/>
          </p:cNvPicPr>
          <p:nvPr/>
        </p:nvPicPr>
        <p:blipFill>
          <a:blip r:embed="rId2"/>
          <a:srcRect t="9197" b="26446"/>
          <a:stretch/>
        </p:blipFill>
        <p:spPr>
          <a:xfrm>
            <a:off x="7581898" y="1152430"/>
            <a:ext cx="3620702" cy="3006654"/>
          </a:xfrm>
          <a:prstGeom prst="rect">
            <a:avLst/>
          </a:prstGeom>
          <a:noFill/>
        </p:spPr>
      </p:pic>
      <p:sp>
        <p:nvSpPr>
          <p:cNvPr id="4" name="Footer Placeholder 3">
            <a:extLst>
              <a:ext uri="{FF2B5EF4-FFF2-40B4-BE49-F238E27FC236}">
                <a16:creationId xmlns:a16="http://schemas.microsoft.com/office/drawing/2014/main" id="{46294AC0-26D3-4EFF-FC09-C6850F734A3C}"/>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Pareto improvement as an objective</a:t>
            </a:r>
          </a:p>
        </p:txBody>
      </p:sp>
      <p:sp>
        <p:nvSpPr>
          <p:cNvPr id="5" name="Slide Number Placeholder 4">
            <a:extLst>
              <a:ext uri="{FF2B5EF4-FFF2-40B4-BE49-F238E27FC236}">
                <a16:creationId xmlns:a16="http://schemas.microsoft.com/office/drawing/2014/main" id="{9A94B784-73CB-44EA-1520-E26D6A660EA5}"/>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FF2BD96E-3838-45D2-9031-D3AF67C920A5}" type="slidenum">
              <a:rPr lang="en-US" smtClean="0"/>
              <a:pPr>
                <a:spcAft>
                  <a:spcPts val="600"/>
                </a:spcAft>
              </a:pPr>
              <a:t>82</a:t>
            </a:fld>
            <a:endParaRPr lang="en-US"/>
          </a:p>
        </p:txBody>
      </p:sp>
      <p:sp>
        <p:nvSpPr>
          <p:cNvPr id="8" name="TextBox 7">
            <a:extLst>
              <a:ext uri="{FF2B5EF4-FFF2-40B4-BE49-F238E27FC236}">
                <a16:creationId xmlns:a16="http://schemas.microsoft.com/office/drawing/2014/main" id="{A51D42FE-520F-8C73-8AB2-C011E4EAB95B}"/>
              </a:ext>
            </a:extLst>
          </p:cNvPr>
          <p:cNvSpPr txBox="1"/>
          <p:nvPr/>
        </p:nvSpPr>
        <p:spPr>
          <a:xfrm>
            <a:off x="6274202" y="4738184"/>
            <a:ext cx="5468748" cy="1569660"/>
          </a:xfrm>
          <a:prstGeom prst="rect">
            <a:avLst/>
          </a:prstGeom>
          <a:noFill/>
        </p:spPr>
        <p:txBody>
          <a:bodyPr wrap="square" rtlCol="0">
            <a:spAutoFit/>
          </a:bodyPr>
          <a:lstStyle/>
          <a:p>
            <a:r>
              <a:rPr lang="en-US" sz="1200" dirty="0">
                <a:solidFill>
                  <a:schemeClr val="accent4">
                    <a:lumMod val="75000"/>
                  </a:schemeClr>
                </a:solidFill>
              </a:rPr>
              <a:t>Vilfredo Federico Damaso Pareto (15 July 1848 – 19 August 1923) was an Italian, whose areas of interest included sociology, civil engineering, economics, political science, and philosophy. He made several important contributions to economics, particularly in the study of income distribution and in the analysis of individuals' choices. He was also responsible for popularizing the use of the term elite in social analysis. He introduced the concept of Pareto efficiency and helped develop the field of microeconomics. </a:t>
            </a:r>
          </a:p>
        </p:txBody>
      </p:sp>
    </p:spTree>
    <p:extLst>
      <p:ext uri="{BB962C8B-B14F-4D97-AF65-F5344CB8AC3E}">
        <p14:creationId xmlns:p14="http://schemas.microsoft.com/office/powerpoint/2010/main" val="36697110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33E6-DAEB-F300-43CB-1F782BB4E5F9}"/>
              </a:ext>
            </a:extLst>
          </p:cNvPr>
          <p:cNvSpPr>
            <a:spLocks noGrp="1"/>
          </p:cNvSpPr>
          <p:nvPr>
            <p:ph type="title"/>
          </p:nvPr>
        </p:nvSpPr>
        <p:spPr/>
        <p:txBody>
          <a:bodyPr/>
          <a:lstStyle/>
          <a:p>
            <a:r>
              <a:rPr lang="en-US" dirty="0"/>
              <a:t>This isn’t a new idea</a:t>
            </a:r>
          </a:p>
        </p:txBody>
      </p:sp>
      <p:sp>
        <p:nvSpPr>
          <p:cNvPr id="3" name="Content Placeholder 2">
            <a:extLst>
              <a:ext uri="{FF2B5EF4-FFF2-40B4-BE49-F238E27FC236}">
                <a16:creationId xmlns:a16="http://schemas.microsoft.com/office/drawing/2014/main" id="{67BB57BB-9F43-BD7F-E02C-4B4C8614CA8D}"/>
              </a:ext>
            </a:extLst>
          </p:cNvPr>
          <p:cNvSpPr>
            <a:spLocks noGrp="1"/>
          </p:cNvSpPr>
          <p:nvPr>
            <p:ph idx="1"/>
          </p:nvPr>
        </p:nvSpPr>
        <p:spPr/>
        <p:txBody>
          <a:bodyPr>
            <a:normAutofit lnSpcReduction="10000"/>
          </a:bodyPr>
          <a:lstStyle/>
          <a:p>
            <a:r>
              <a:rPr lang="en-US" dirty="0"/>
              <a:t>Some of the real-time pricing programs implemented by regulated utilities use CBLs.</a:t>
            </a:r>
          </a:p>
          <a:p>
            <a:r>
              <a:rPr lang="en-US" dirty="0"/>
              <a:t>You can design other dynamic pricing programs (from simple time-of-use rates to critical peak pricing programs) with this in mind.</a:t>
            </a:r>
          </a:p>
          <a:p>
            <a:pPr marL="0" indent="0">
              <a:lnSpc>
                <a:spcPct val="100000"/>
              </a:lnSpc>
              <a:spcBef>
                <a:spcPct val="0"/>
              </a:spcBef>
              <a:buNone/>
            </a:pPr>
            <a:endParaRPr lang="en-US" sz="3200" spc="0" dirty="0">
              <a:solidFill>
                <a:schemeClr val="tx1"/>
              </a:solidFill>
              <a:latin typeface="+mj-lt"/>
              <a:ea typeface="+mj-ea"/>
              <a:cs typeface="+mj-cs"/>
            </a:endParaRPr>
          </a:p>
          <a:p>
            <a:pPr marL="0" indent="0">
              <a:lnSpc>
                <a:spcPct val="100000"/>
              </a:lnSpc>
              <a:spcBef>
                <a:spcPct val="0"/>
              </a:spcBef>
              <a:buNone/>
            </a:pPr>
            <a:r>
              <a:rPr lang="en-US" sz="3200" spc="0" dirty="0">
                <a:solidFill>
                  <a:schemeClr val="tx1"/>
                </a:solidFill>
                <a:latin typeface="+mj-lt"/>
                <a:ea typeface="+mj-ea"/>
                <a:cs typeface="+mj-cs"/>
              </a:rPr>
              <a:t>And there may be some challenges:</a:t>
            </a:r>
          </a:p>
          <a:p>
            <a:pPr marL="0" indent="0">
              <a:buNone/>
            </a:pPr>
            <a:r>
              <a:rPr lang="en-US" dirty="0"/>
              <a:t>Do we need to weather-normalize the CBL or make other adjustments?</a:t>
            </a:r>
          </a:p>
          <a:p>
            <a:pPr marL="0" indent="0">
              <a:buNone/>
            </a:pPr>
            <a:r>
              <a:rPr lang="en-US" dirty="0"/>
              <a:t>Could the utility or customer manipulate the CBL and gain?</a:t>
            </a:r>
          </a:p>
        </p:txBody>
      </p:sp>
      <p:sp>
        <p:nvSpPr>
          <p:cNvPr id="4" name="Footer Placeholder 3">
            <a:extLst>
              <a:ext uri="{FF2B5EF4-FFF2-40B4-BE49-F238E27FC236}">
                <a16:creationId xmlns:a16="http://schemas.microsoft.com/office/drawing/2014/main" id="{5BE00584-2DBB-2EA2-57E4-82836A07BC60}"/>
              </a:ext>
            </a:extLst>
          </p:cNvPr>
          <p:cNvSpPr>
            <a:spLocks noGrp="1"/>
          </p:cNvSpPr>
          <p:nvPr>
            <p:ph type="ftr" sz="quarter" idx="11"/>
          </p:nvPr>
        </p:nvSpPr>
        <p:spPr/>
        <p:txBody>
          <a:bodyPr/>
          <a:lstStyle/>
          <a:p>
            <a:pPr>
              <a:spcAft>
                <a:spcPts val="600"/>
              </a:spcAft>
            </a:pPr>
            <a:r>
              <a:rPr lang="en-US" dirty="0"/>
              <a:t>Pareto improvement as an objective</a:t>
            </a:r>
          </a:p>
        </p:txBody>
      </p:sp>
      <p:sp>
        <p:nvSpPr>
          <p:cNvPr id="5" name="Slide Number Placeholder 4">
            <a:extLst>
              <a:ext uri="{FF2B5EF4-FFF2-40B4-BE49-F238E27FC236}">
                <a16:creationId xmlns:a16="http://schemas.microsoft.com/office/drawing/2014/main" id="{10F81866-19AA-A2C4-21BA-4DA8D256E68C}"/>
              </a:ext>
            </a:extLst>
          </p:cNvPr>
          <p:cNvSpPr>
            <a:spLocks noGrp="1"/>
          </p:cNvSpPr>
          <p:nvPr>
            <p:ph type="sldNum" sz="quarter" idx="12"/>
          </p:nvPr>
        </p:nvSpPr>
        <p:spPr/>
        <p:txBody>
          <a:bodyPr/>
          <a:lstStyle/>
          <a:p>
            <a:fld id="{FF2BD96E-3838-45D2-9031-D3AF67C920A5}" type="slidenum">
              <a:rPr lang="en-US" smtClean="0"/>
              <a:t>83</a:t>
            </a:fld>
            <a:endParaRPr lang="en-US" dirty="0"/>
          </a:p>
        </p:txBody>
      </p:sp>
    </p:spTree>
    <p:extLst>
      <p:ext uri="{BB962C8B-B14F-4D97-AF65-F5344CB8AC3E}">
        <p14:creationId xmlns:p14="http://schemas.microsoft.com/office/powerpoint/2010/main" val="30370042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E08AD-5A32-8D56-614B-22B041CB31D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3F17795-30AA-DD5F-F6A1-9C5FBB5CB6CF}"/>
              </a:ext>
            </a:extLst>
          </p:cNvPr>
          <p:cNvSpPr>
            <a:spLocks noGrp="1"/>
          </p:cNvSpPr>
          <p:nvPr>
            <p:ph type="title"/>
          </p:nvPr>
        </p:nvSpPr>
        <p:spPr>
          <a:xfrm>
            <a:off x="989400" y="563402"/>
            <a:ext cx="4075200" cy="2058573"/>
          </a:xfrm>
        </p:spPr>
        <p:txBody>
          <a:bodyPr>
            <a:normAutofit/>
          </a:bodyPr>
          <a:lstStyle/>
          <a:p>
            <a:r>
              <a:rPr lang="en-US" dirty="0"/>
              <a:t>Topic Eight</a:t>
            </a:r>
          </a:p>
        </p:txBody>
      </p:sp>
      <p:sp>
        <p:nvSpPr>
          <p:cNvPr id="8" name="Subtitle 7">
            <a:extLst>
              <a:ext uri="{FF2B5EF4-FFF2-40B4-BE49-F238E27FC236}">
                <a16:creationId xmlns:a16="http://schemas.microsoft.com/office/drawing/2014/main" id="{62A0C460-1874-21DD-FF4A-25D39B2A889B}"/>
              </a:ext>
            </a:extLst>
          </p:cNvPr>
          <p:cNvSpPr>
            <a:spLocks noGrp="1"/>
          </p:cNvSpPr>
          <p:nvPr>
            <p:ph type="subTitle" idx="1"/>
          </p:nvPr>
        </p:nvSpPr>
        <p:spPr>
          <a:xfrm>
            <a:off x="989400" y="3921429"/>
            <a:ext cx="4075200" cy="1520975"/>
          </a:xfrm>
        </p:spPr>
        <p:txBody>
          <a:bodyPr>
            <a:normAutofit/>
          </a:bodyPr>
          <a:lstStyle/>
          <a:p>
            <a:pPr marL="342900" indent="-342900">
              <a:buFont typeface="Arial" panose="020B0604020202020204" pitchFamily="34" charset="0"/>
              <a:buChar char="•"/>
            </a:pPr>
            <a:r>
              <a:rPr lang="en-US" sz="2000" i="1" dirty="0">
                <a:solidFill>
                  <a:schemeClr val="accent6">
                    <a:lumMod val="75000"/>
                  </a:schemeClr>
                </a:solidFill>
              </a:rPr>
              <a:t>In an Era of Faster Growth in Electricity Demand</a:t>
            </a:r>
            <a:endParaRPr lang="en-US" i="1" dirty="0"/>
          </a:p>
        </p:txBody>
      </p:sp>
      <p:pic>
        <p:nvPicPr>
          <p:cNvPr id="6" name="Picture Placeholder 4">
            <a:extLst>
              <a:ext uri="{FF2B5EF4-FFF2-40B4-BE49-F238E27FC236}">
                <a16:creationId xmlns:a16="http://schemas.microsoft.com/office/drawing/2014/main" id="{7055C99C-19B5-7606-89ED-AF7155CBF976}"/>
              </a:ext>
            </a:extLst>
          </p:cNvPr>
          <p:cNvPicPr>
            <a:picLocks noGrp="1" noChangeAspect="1"/>
          </p:cNvPicPr>
          <p:nvPr>
            <p:ph type="pic" sz="quarter" idx="13"/>
          </p:nvPr>
        </p:nvPicPr>
        <p:blipFill rotWithShape="1">
          <a:blip r:embed="rId3"/>
          <a:srcRect t="3313" b="3313"/>
          <a:stretch/>
        </p:blipFill>
        <p:spPr>
          <a:xfrm>
            <a:off x="6673273" y="1893599"/>
            <a:ext cx="4995863" cy="2706687"/>
          </a:xfrm>
          <a:noFill/>
        </p:spPr>
      </p:pic>
    </p:spTree>
    <p:extLst>
      <p:ext uri="{BB962C8B-B14F-4D97-AF65-F5344CB8AC3E}">
        <p14:creationId xmlns:p14="http://schemas.microsoft.com/office/powerpoint/2010/main" val="12181049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B645DD-D4BA-7F17-79C8-4ADAAF4D9BCD}"/>
              </a:ext>
            </a:extLst>
          </p:cNvPr>
          <p:cNvSpPr>
            <a:spLocks noGrp="1"/>
          </p:cNvSpPr>
          <p:nvPr>
            <p:ph type="title"/>
          </p:nvPr>
        </p:nvSpPr>
        <p:spPr>
          <a:xfrm>
            <a:off x="989400" y="395289"/>
            <a:ext cx="10213200" cy="690318"/>
          </a:xfrm>
        </p:spPr>
        <p:txBody>
          <a:bodyPr/>
          <a:lstStyle/>
          <a:p>
            <a:r>
              <a:rPr lang="en-US" dirty="0"/>
              <a:t>The Growth in Electricity Demand is Accelerating</a:t>
            </a:r>
          </a:p>
        </p:txBody>
      </p:sp>
      <p:pic>
        <p:nvPicPr>
          <p:cNvPr id="9" name="Content Placeholder 8">
            <a:extLst>
              <a:ext uri="{FF2B5EF4-FFF2-40B4-BE49-F238E27FC236}">
                <a16:creationId xmlns:a16="http://schemas.microsoft.com/office/drawing/2014/main" id="{2349FB06-493F-27AE-7C3E-1060BEC54A2B}"/>
              </a:ext>
            </a:extLst>
          </p:cNvPr>
          <p:cNvPicPr>
            <a:picLocks noGrp="1" noChangeAspect="1"/>
          </p:cNvPicPr>
          <p:nvPr>
            <p:ph idx="1"/>
          </p:nvPr>
        </p:nvPicPr>
        <p:blipFill>
          <a:blip r:embed="rId2"/>
          <a:stretch>
            <a:fillRect/>
          </a:stretch>
        </p:blipFill>
        <p:spPr>
          <a:xfrm>
            <a:off x="158628" y="1508125"/>
            <a:ext cx="4750044" cy="1847945"/>
          </a:xfrm>
        </p:spPr>
      </p:pic>
      <p:pic>
        <p:nvPicPr>
          <p:cNvPr id="11" name="Picture 10">
            <a:extLst>
              <a:ext uri="{FF2B5EF4-FFF2-40B4-BE49-F238E27FC236}">
                <a16:creationId xmlns:a16="http://schemas.microsoft.com/office/drawing/2014/main" id="{E17ED0F1-A00B-A2AF-93D9-CAA5CBE9DBE9}"/>
              </a:ext>
            </a:extLst>
          </p:cNvPr>
          <p:cNvPicPr>
            <a:picLocks noChangeAspect="1"/>
          </p:cNvPicPr>
          <p:nvPr/>
        </p:nvPicPr>
        <p:blipFill>
          <a:blip r:embed="rId3"/>
          <a:stretch>
            <a:fillRect/>
          </a:stretch>
        </p:blipFill>
        <p:spPr>
          <a:xfrm>
            <a:off x="5800475" y="4032213"/>
            <a:ext cx="5931205" cy="2616334"/>
          </a:xfrm>
          <a:prstGeom prst="rect">
            <a:avLst/>
          </a:prstGeom>
        </p:spPr>
      </p:pic>
      <p:pic>
        <p:nvPicPr>
          <p:cNvPr id="13" name="Picture 12">
            <a:extLst>
              <a:ext uri="{FF2B5EF4-FFF2-40B4-BE49-F238E27FC236}">
                <a16:creationId xmlns:a16="http://schemas.microsoft.com/office/drawing/2014/main" id="{98E73C0A-DC78-1ADF-7AF4-1F4597C9AD1C}"/>
              </a:ext>
            </a:extLst>
          </p:cNvPr>
          <p:cNvPicPr>
            <a:picLocks noChangeAspect="1"/>
          </p:cNvPicPr>
          <p:nvPr/>
        </p:nvPicPr>
        <p:blipFill>
          <a:blip r:embed="rId4"/>
          <a:stretch>
            <a:fillRect/>
          </a:stretch>
        </p:blipFill>
        <p:spPr>
          <a:xfrm>
            <a:off x="5987856" y="1862602"/>
            <a:ext cx="5556444" cy="1392616"/>
          </a:xfrm>
          <a:prstGeom prst="rect">
            <a:avLst/>
          </a:prstGeom>
        </p:spPr>
      </p:pic>
      <p:pic>
        <p:nvPicPr>
          <p:cNvPr id="15" name="Picture 14">
            <a:extLst>
              <a:ext uri="{FF2B5EF4-FFF2-40B4-BE49-F238E27FC236}">
                <a16:creationId xmlns:a16="http://schemas.microsoft.com/office/drawing/2014/main" id="{7210BFB9-A909-6A72-2AD4-57689585617E}"/>
              </a:ext>
            </a:extLst>
          </p:cNvPr>
          <p:cNvPicPr>
            <a:picLocks noChangeAspect="1"/>
          </p:cNvPicPr>
          <p:nvPr/>
        </p:nvPicPr>
        <p:blipFill>
          <a:blip r:embed="rId5"/>
          <a:stretch>
            <a:fillRect/>
          </a:stretch>
        </p:blipFill>
        <p:spPr>
          <a:xfrm>
            <a:off x="911058" y="4057483"/>
            <a:ext cx="4321464" cy="2519447"/>
          </a:xfrm>
          <a:prstGeom prst="rect">
            <a:avLst/>
          </a:prstGeom>
        </p:spPr>
      </p:pic>
    </p:spTree>
    <p:extLst>
      <p:ext uri="{BB962C8B-B14F-4D97-AF65-F5344CB8AC3E}">
        <p14:creationId xmlns:p14="http://schemas.microsoft.com/office/powerpoint/2010/main" val="26763963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4DFBB-6CE1-FF4E-642D-364A9C39EFB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6183C5-E0AC-2569-1A50-ED29BD79B7D2}"/>
              </a:ext>
            </a:extLst>
          </p:cNvPr>
          <p:cNvSpPr>
            <a:spLocks noGrp="1"/>
          </p:cNvSpPr>
          <p:nvPr>
            <p:ph type="title"/>
          </p:nvPr>
        </p:nvSpPr>
        <p:spPr>
          <a:xfrm>
            <a:off x="989400" y="395289"/>
            <a:ext cx="10213200" cy="659152"/>
          </a:xfrm>
        </p:spPr>
        <p:txBody>
          <a:bodyPr/>
          <a:lstStyle/>
          <a:p>
            <a:r>
              <a:rPr lang="en-US" dirty="0"/>
              <a:t>The Growth in Electricity Demand is Accelerating</a:t>
            </a:r>
          </a:p>
        </p:txBody>
      </p:sp>
      <p:sp>
        <p:nvSpPr>
          <p:cNvPr id="7" name="Content Placeholder 6">
            <a:extLst>
              <a:ext uri="{FF2B5EF4-FFF2-40B4-BE49-F238E27FC236}">
                <a16:creationId xmlns:a16="http://schemas.microsoft.com/office/drawing/2014/main" id="{4E59C5E8-8B99-8E61-ED2A-EBF5AEFAC6EE}"/>
              </a:ext>
            </a:extLst>
          </p:cNvPr>
          <p:cNvSpPr>
            <a:spLocks noGrp="1"/>
          </p:cNvSpPr>
          <p:nvPr>
            <p:ph idx="1"/>
          </p:nvPr>
        </p:nvSpPr>
        <p:spPr>
          <a:xfrm>
            <a:off x="989400" y="1314340"/>
            <a:ext cx="10213200" cy="4040191"/>
          </a:xfrm>
        </p:spPr>
        <p:txBody>
          <a:bodyPr/>
          <a:lstStyle/>
          <a:p>
            <a:pPr marL="0" indent="0">
              <a:buNone/>
            </a:pPr>
            <a:r>
              <a:rPr lang="en-US" dirty="0"/>
              <a:t>Sources of electricity demand growth: </a:t>
            </a:r>
          </a:p>
          <a:p>
            <a:pPr lvl="1"/>
            <a:r>
              <a:rPr lang="en-US" i="0" dirty="0"/>
              <a:t>Data centers</a:t>
            </a:r>
          </a:p>
          <a:p>
            <a:pPr lvl="1"/>
            <a:r>
              <a:rPr lang="en-US" i="0" dirty="0"/>
              <a:t>Electric vehicles</a:t>
            </a:r>
          </a:p>
          <a:p>
            <a:pPr lvl="1"/>
            <a:r>
              <a:rPr lang="en-US" i="0" dirty="0"/>
              <a:t>Fuel switching away from natural gas</a:t>
            </a:r>
          </a:p>
        </p:txBody>
      </p:sp>
      <p:pic>
        <p:nvPicPr>
          <p:cNvPr id="3" name="Picture 2">
            <a:extLst>
              <a:ext uri="{FF2B5EF4-FFF2-40B4-BE49-F238E27FC236}">
                <a16:creationId xmlns:a16="http://schemas.microsoft.com/office/drawing/2014/main" id="{FBB80674-32D6-9583-6CDA-5B968F0B9BC0}"/>
              </a:ext>
            </a:extLst>
          </p:cNvPr>
          <p:cNvPicPr>
            <a:picLocks noChangeAspect="1"/>
          </p:cNvPicPr>
          <p:nvPr/>
        </p:nvPicPr>
        <p:blipFill>
          <a:blip r:embed="rId2"/>
          <a:stretch>
            <a:fillRect/>
          </a:stretch>
        </p:blipFill>
        <p:spPr>
          <a:xfrm>
            <a:off x="6380773" y="2133599"/>
            <a:ext cx="4663989" cy="2765543"/>
          </a:xfrm>
          <a:prstGeom prst="rect">
            <a:avLst/>
          </a:prstGeom>
        </p:spPr>
      </p:pic>
      <p:sp>
        <p:nvSpPr>
          <p:cNvPr id="8" name="Footer Placeholder 3">
            <a:extLst>
              <a:ext uri="{FF2B5EF4-FFF2-40B4-BE49-F238E27FC236}">
                <a16:creationId xmlns:a16="http://schemas.microsoft.com/office/drawing/2014/main" id="{6F6796A8-8D25-AE78-C90C-8223AC7E099D}"/>
              </a:ext>
            </a:extLst>
          </p:cNvPr>
          <p:cNvSpPr>
            <a:spLocks noGrp="1"/>
          </p:cNvSpPr>
          <p:nvPr>
            <p:ph type="ftr" sz="quarter" idx="11"/>
          </p:nvPr>
        </p:nvSpPr>
        <p:spPr>
          <a:xfrm>
            <a:off x="2754312" y="6357600"/>
            <a:ext cx="6683376" cy="460800"/>
          </a:xfrm>
        </p:spPr>
        <p:txBody>
          <a:bodyPr/>
          <a:lstStyle/>
          <a:p>
            <a:pPr>
              <a:spcAft>
                <a:spcPts val="600"/>
              </a:spcAft>
            </a:pPr>
            <a:r>
              <a:rPr lang="en-US" dirty="0"/>
              <a:t>An Era of faster demand growth</a:t>
            </a:r>
          </a:p>
        </p:txBody>
      </p:sp>
      <p:pic>
        <p:nvPicPr>
          <p:cNvPr id="10" name="Picture 9">
            <a:extLst>
              <a:ext uri="{FF2B5EF4-FFF2-40B4-BE49-F238E27FC236}">
                <a16:creationId xmlns:a16="http://schemas.microsoft.com/office/drawing/2014/main" id="{F0E660A5-771D-FE75-F576-15692247BB7F}"/>
              </a:ext>
            </a:extLst>
          </p:cNvPr>
          <p:cNvPicPr>
            <a:picLocks noChangeAspect="1"/>
          </p:cNvPicPr>
          <p:nvPr/>
        </p:nvPicPr>
        <p:blipFill>
          <a:blip r:embed="rId3"/>
          <a:stretch>
            <a:fillRect/>
          </a:stretch>
        </p:blipFill>
        <p:spPr>
          <a:xfrm>
            <a:off x="989400" y="3795236"/>
            <a:ext cx="3918087" cy="2562364"/>
          </a:xfrm>
          <a:prstGeom prst="rect">
            <a:avLst/>
          </a:prstGeom>
        </p:spPr>
      </p:pic>
    </p:spTree>
    <p:extLst>
      <p:ext uri="{BB962C8B-B14F-4D97-AF65-F5344CB8AC3E}">
        <p14:creationId xmlns:p14="http://schemas.microsoft.com/office/powerpoint/2010/main" val="34800690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5DC21-31E6-DC68-8EA2-C8102B59466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FDF76B3-3942-84BF-4867-E3D0A08AEEB8}"/>
              </a:ext>
            </a:extLst>
          </p:cNvPr>
          <p:cNvSpPr>
            <a:spLocks noGrp="1"/>
          </p:cNvSpPr>
          <p:nvPr>
            <p:ph type="title"/>
          </p:nvPr>
        </p:nvSpPr>
        <p:spPr/>
        <p:txBody>
          <a:bodyPr/>
          <a:lstStyle/>
          <a:p>
            <a:r>
              <a:rPr lang="en-US" dirty="0"/>
              <a:t>The Growth in Electricity Demand is Accelerating</a:t>
            </a:r>
          </a:p>
        </p:txBody>
      </p:sp>
      <p:sp>
        <p:nvSpPr>
          <p:cNvPr id="7" name="Content Placeholder 6">
            <a:extLst>
              <a:ext uri="{FF2B5EF4-FFF2-40B4-BE49-F238E27FC236}">
                <a16:creationId xmlns:a16="http://schemas.microsoft.com/office/drawing/2014/main" id="{5A25C6C6-B3D2-3F79-5A11-689F200B9C39}"/>
              </a:ext>
            </a:extLst>
          </p:cNvPr>
          <p:cNvSpPr>
            <a:spLocks noGrp="1"/>
          </p:cNvSpPr>
          <p:nvPr>
            <p:ph idx="1"/>
          </p:nvPr>
        </p:nvSpPr>
        <p:spPr/>
        <p:txBody>
          <a:bodyPr/>
          <a:lstStyle/>
          <a:p>
            <a:pPr marL="0" indent="0">
              <a:buNone/>
            </a:pPr>
            <a:r>
              <a:rPr lang="en-US" dirty="0"/>
              <a:t>If supply-side investments have difficulty keeping-up with demand growth. . . . </a:t>
            </a:r>
          </a:p>
          <a:p>
            <a:pPr lvl="1"/>
            <a:r>
              <a:rPr lang="en-US" i="0" dirty="0"/>
              <a:t>Focusing pricing to meet reliability goals becomes more important.</a:t>
            </a:r>
          </a:p>
          <a:p>
            <a:pPr lvl="1"/>
            <a:r>
              <a:rPr lang="en-US" i="0" dirty="0"/>
              <a:t>Demand-side resources may need to come to the rescue.</a:t>
            </a:r>
          </a:p>
          <a:p>
            <a:pPr lvl="1"/>
            <a:r>
              <a:rPr lang="en-US" i="0" dirty="0"/>
              <a:t>Regulatory lag becomes a greater problem.  It may be increasingly important to provide cost recovery for new investments in utility infrastructure in a timely manner.</a:t>
            </a:r>
          </a:p>
        </p:txBody>
      </p:sp>
      <p:sp>
        <p:nvSpPr>
          <p:cNvPr id="2" name="Footer Placeholder 3">
            <a:extLst>
              <a:ext uri="{FF2B5EF4-FFF2-40B4-BE49-F238E27FC236}">
                <a16:creationId xmlns:a16="http://schemas.microsoft.com/office/drawing/2014/main" id="{4FD94FAD-6DA4-334E-88AA-8BD9E0123D74}"/>
              </a:ext>
            </a:extLst>
          </p:cNvPr>
          <p:cNvSpPr>
            <a:spLocks noGrp="1"/>
          </p:cNvSpPr>
          <p:nvPr>
            <p:ph type="ftr" sz="quarter" idx="11"/>
          </p:nvPr>
        </p:nvSpPr>
        <p:spPr>
          <a:xfrm>
            <a:off x="2754312" y="6357600"/>
            <a:ext cx="6683376" cy="460800"/>
          </a:xfrm>
        </p:spPr>
        <p:txBody>
          <a:bodyPr/>
          <a:lstStyle/>
          <a:p>
            <a:pPr>
              <a:spcAft>
                <a:spcPts val="600"/>
              </a:spcAft>
            </a:pPr>
            <a:r>
              <a:rPr lang="en-US" dirty="0"/>
              <a:t>An Era of faster demand growth</a:t>
            </a:r>
          </a:p>
        </p:txBody>
      </p:sp>
    </p:spTree>
    <p:extLst>
      <p:ext uri="{BB962C8B-B14F-4D97-AF65-F5344CB8AC3E}">
        <p14:creationId xmlns:p14="http://schemas.microsoft.com/office/powerpoint/2010/main" val="22031274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D79-BCDF-CB06-CD37-87AB8D756993}"/>
              </a:ext>
            </a:extLst>
          </p:cNvPr>
          <p:cNvSpPr>
            <a:spLocks noGrp="1"/>
          </p:cNvSpPr>
          <p:nvPr>
            <p:ph type="title"/>
          </p:nvPr>
        </p:nvSpPr>
        <p:spPr>
          <a:xfrm>
            <a:off x="989400" y="395289"/>
            <a:ext cx="10213200" cy="1112836"/>
          </a:xfrm>
        </p:spPr>
        <p:txBody>
          <a:bodyPr anchor="b">
            <a:normAutofit/>
          </a:bodyPr>
          <a:lstStyle/>
          <a:p>
            <a:r>
              <a:rPr lang="en-US" dirty="0"/>
              <a:t>A lot of Growth is from Large Electricity-Intensive Projects</a:t>
            </a:r>
          </a:p>
        </p:txBody>
      </p:sp>
      <p:sp>
        <p:nvSpPr>
          <p:cNvPr id="3" name="Content Placeholder 2">
            <a:extLst>
              <a:ext uri="{FF2B5EF4-FFF2-40B4-BE49-F238E27FC236}">
                <a16:creationId xmlns:a16="http://schemas.microsoft.com/office/drawing/2014/main" id="{C78D41D0-CE77-1C82-721C-BC37E3A79EBA}"/>
              </a:ext>
            </a:extLst>
          </p:cNvPr>
          <p:cNvSpPr>
            <a:spLocks noGrp="1"/>
          </p:cNvSpPr>
          <p:nvPr>
            <p:ph sz="half" idx="1"/>
          </p:nvPr>
        </p:nvSpPr>
        <p:spPr>
          <a:xfrm>
            <a:off x="989400" y="1685925"/>
            <a:ext cx="4928400" cy="4092575"/>
          </a:xfrm>
        </p:spPr>
        <p:txBody>
          <a:bodyPr>
            <a:normAutofit fontScale="92500" lnSpcReduction="20000"/>
          </a:bodyPr>
          <a:lstStyle/>
          <a:p>
            <a:pPr marL="0" indent="0">
              <a:buNone/>
            </a:pPr>
            <a:r>
              <a:rPr lang="en-US" dirty="0"/>
              <a:t>And load growth is coming from some industries that can easily close or move if market conditions change.</a:t>
            </a:r>
          </a:p>
          <a:p>
            <a:pPr marL="0" indent="0">
              <a:buNone/>
            </a:pPr>
            <a:r>
              <a:rPr lang="en-US" dirty="0"/>
              <a:t>Do long-term investments in utility infrastructure make sense if we’re not completely sure whether the customer will locate in the service area?  And we’re not sure how long the customer will stay.  </a:t>
            </a:r>
            <a:r>
              <a:rPr lang="en-US" dirty="0">
                <a:solidFill>
                  <a:schemeClr val="accent5">
                    <a:lumMod val="75000"/>
                    <a:alpha val="60000"/>
                  </a:schemeClr>
                </a:solidFill>
              </a:rPr>
              <a:t>Is there a “stranded cost” or “stranded asset” problem?</a:t>
            </a:r>
          </a:p>
          <a:p>
            <a:pPr marL="0" indent="0">
              <a:buNone/>
            </a:pPr>
            <a:endParaRPr lang="en-US" dirty="0"/>
          </a:p>
        </p:txBody>
      </p:sp>
      <p:pic>
        <p:nvPicPr>
          <p:cNvPr id="6" name="Picture 5">
            <a:extLst>
              <a:ext uri="{FF2B5EF4-FFF2-40B4-BE49-F238E27FC236}">
                <a16:creationId xmlns:a16="http://schemas.microsoft.com/office/drawing/2014/main" id="{AA05A505-308C-7337-73D7-B8156BC6508B}"/>
              </a:ext>
            </a:extLst>
          </p:cNvPr>
          <p:cNvPicPr>
            <a:picLocks noChangeAspect="1"/>
          </p:cNvPicPr>
          <p:nvPr/>
        </p:nvPicPr>
        <p:blipFill>
          <a:blip r:embed="rId2"/>
          <a:srcRect l="15180" r="29125"/>
          <a:stretch/>
        </p:blipFill>
        <p:spPr>
          <a:xfrm>
            <a:off x="6274202" y="1685925"/>
            <a:ext cx="4928400" cy="4092575"/>
          </a:xfrm>
          <a:prstGeom prst="rect">
            <a:avLst/>
          </a:prstGeom>
          <a:noFill/>
        </p:spPr>
      </p:pic>
      <p:sp>
        <p:nvSpPr>
          <p:cNvPr id="8" name="Footer Placeholder 3">
            <a:extLst>
              <a:ext uri="{FF2B5EF4-FFF2-40B4-BE49-F238E27FC236}">
                <a16:creationId xmlns:a16="http://schemas.microsoft.com/office/drawing/2014/main" id="{369340D1-4960-F5A6-1BF4-AAAC1B900B40}"/>
              </a:ext>
            </a:extLst>
          </p:cNvPr>
          <p:cNvSpPr>
            <a:spLocks noGrp="1"/>
          </p:cNvSpPr>
          <p:nvPr>
            <p:ph type="ftr" sz="quarter" idx="11"/>
          </p:nvPr>
        </p:nvSpPr>
        <p:spPr>
          <a:xfrm>
            <a:off x="2754312" y="6366931"/>
            <a:ext cx="6683376" cy="460800"/>
          </a:xfrm>
        </p:spPr>
        <p:txBody>
          <a:bodyPr anchor="ctr">
            <a:normAutofit/>
          </a:bodyPr>
          <a:lstStyle/>
          <a:p>
            <a:pPr>
              <a:spcAft>
                <a:spcPts val="600"/>
              </a:spcAft>
            </a:pPr>
            <a:r>
              <a:rPr lang="en-US" dirty="0"/>
              <a:t>An Era of faster demand growth</a:t>
            </a:r>
          </a:p>
        </p:txBody>
      </p:sp>
      <p:sp>
        <p:nvSpPr>
          <p:cNvPr id="5" name="Slide Number Placeholder 4">
            <a:extLst>
              <a:ext uri="{FF2B5EF4-FFF2-40B4-BE49-F238E27FC236}">
                <a16:creationId xmlns:a16="http://schemas.microsoft.com/office/drawing/2014/main" id="{2369E261-306C-B160-6C59-65918CB311F7}"/>
              </a:ext>
            </a:extLst>
          </p:cNvPr>
          <p:cNvSpPr>
            <a:spLocks noGrp="1"/>
          </p:cNvSpPr>
          <p:nvPr>
            <p:ph type="sldNum" sz="quarter" idx="12"/>
          </p:nvPr>
        </p:nvSpPr>
        <p:spPr>
          <a:xfrm>
            <a:off x="9982800" y="6385593"/>
            <a:ext cx="1760150" cy="460800"/>
          </a:xfrm>
        </p:spPr>
        <p:txBody>
          <a:bodyPr anchor="ctr">
            <a:normAutofit/>
          </a:bodyPr>
          <a:lstStyle/>
          <a:p>
            <a:pPr>
              <a:spcAft>
                <a:spcPts val="600"/>
              </a:spcAft>
            </a:pPr>
            <a:fld id="{FF2BD96E-3838-45D2-9031-D3AF67C920A5}" type="slidenum">
              <a:rPr lang="en-US" smtClean="0"/>
              <a:pPr>
                <a:spcAft>
                  <a:spcPts val="600"/>
                </a:spcAft>
              </a:pPr>
              <a:t>88</a:t>
            </a:fld>
            <a:endParaRPr lang="en-US"/>
          </a:p>
        </p:txBody>
      </p:sp>
      <p:sp>
        <p:nvSpPr>
          <p:cNvPr id="7" name="Footer Placeholder 3">
            <a:extLst>
              <a:ext uri="{FF2B5EF4-FFF2-40B4-BE49-F238E27FC236}">
                <a16:creationId xmlns:a16="http://schemas.microsoft.com/office/drawing/2014/main" id="{70F868B1-A150-2E72-9A0E-4630A5B3765A}"/>
              </a:ext>
            </a:extLst>
          </p:cNvPr>
          <p:cNvSpPr txBox="1">
            <a:spLocks/>
          </p:cNvSpPr>
          <p:nvPr/>
        </p:nvSpPr>
        <p:spPr>
          <a:xfrm>
            <a:off x="2906712" y="65100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p>
        </p:txBody>
      </p:sp>
    </p:spTree>
    <p:extLst>
      <p:ext uri="{BB962C8B-B14F-4D97-AF65-F5344CB8AC3E}">
        <p14:creationId xmlns:p14="http://schemas.microsoft.com/office/powerpoint/2010/main" val="10895371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C18A-3F8C-8236-CF02-A84401F1DF44}"/>
              </a:ext>
            </a:extLst>
          </p:cNvPr>
          <p:cNvSpPr>
            <a:spLocks noGrp="1"/>
          </p:cNvSpPr>
          <p:nvPr>
            <p:ph type="title"/>
          </p:nvPr>
        </p:nvSpPr>
        <p:spPr/>
        <p:txBody>
          <a:bodyPr/>
          <a:lstStyle/>
          <a:p>
            <a:r>
              <a:rPr lang="en-US" dirty="0"/>
              <a:t>Preparing for Higher Load Growth from Large Customers who might not be around in the long-term </a:t>
            </a:r>
          </a:p>
        </p:txBody>
      </p:sp>
      <p:sp>
        <p:nvSpPr>
          <p:cNvPr id="3" name="Content Placeholder 2">
            <a:extLst>
              <a:ext uri="{FF2B5EF4-FFF2-40B4-BE49-F238E27FC236}">
                <a16:creationId xmlns:a16="http://schemas.microsoft.com/office/drawing/2014/main" id="{1D646159-118F-4F82-0FFA-8C1D8660C6CE}"/>
              </a:ext>
            </a:extLst>
          </p:cNvPr>
          <p:cNvSpPr>
            <a:spLocks noGrp="1"/>
          </p:cNvSpPr>
          <p:nvPr>
            <p:ph sz="half" idx="1"/>
          </p:nvPr>
        </p:nvSpPr>
        <p:spPr/>
        <p:txBody>
          <a:bodyPr>
            <a:normAutofit fontScale="85000" lnSpcReduction="20000"/>
          </a:bodyPr>
          <a:lstStyle/>
          <a:p>
            <a:pPr marL="0" indent="0">
              <a:buNone/>
            </a:pPr>
            <a:r>
              <a:rPr lang="en-US" dirty="0"/>
              <a:t>Some possible approaches:</a:t>
            </a:r>
          </a:p>
          <a:p>
            <a:r>
              <a:rPr lang="en-US" dirty="0"/>
              <a:t>Special contracts?  Each situation may be unique, suggesting that tariff changes that might affect all large customers might be inappropriate.  One size may not fit all.</a:t>
            </a:r>
          </a:p>
          <a:p>
            <a:r>
              <a:rPr lang="en-US" dirty="0"/>
              <a:t>Demand ratchets?  This might provide the utility with a more-stable revenue stream, when consumption is below some agreed-upon level.  But might not address all problems.</a:t>
            </a:r>
          </a:p>
        </p:txBody>
      </p:sp>
      <p:sp>
        <p:nvSpPr>
          <p:cNvPr id="4" name="Content Placeholder 3">
            <a:extLst>
              <a:ext uri="{FF2B5EF4-FFF2-40B4-BE49-F238E27FC236}">
                <a16:creationId xmlns:a16="http://schemas.microsoft.com/office/drawing/2014/main" id="{7D21872E-40E4-6E8F-8FC9-9C9C6AE4D16C}"/>
              </a:ext>
            </a:extLst>
          </p:cNvPr>
          <p:cNvSpPr>
            <a:spLocks noGrp="1"/>
          </p:cNvSpPr>
          <p:nvPr>
            <p:ph sz="half" idx="2"/>
          </p:nvPr>
        </p:nvSpPr>
        <p:spPr/>
        <p:txBody>
          <a:bodyPr>
            <a:normAutofit fontScale="85000" lnSpcReduction="20000"/>
          </a:bodyPr>
          <a:lstStyle/>
          <a:p>
            <a:r>
              <a:rPr lang="en-US" dirty="0"/>
              <a:t>Charge for any consumption in excess of an agreed-up level based on market prices?</a:t>
            </a:r>
          </a:p>
          <a:p>
            <a:r>
              <a:rPr lang="en-US" dirty="0"/>
              <a:t>Require new large loads to pay deposits before the utility embarks upon infrastructure investment?</a:t>
            </a:r>
          </a:p>
          <a:p>
            <a:r>
              <a:rPr lang="en-US" dirty="0"/>
              <a:t>Direct assignment of costs to new large customers?</a:t>
            </a:r>
          </a:p>
        </p:txBody>
      </p:sp>
      <p:sp>
        <p:nvSpPr>
          <p:cNvPr id="5" name="Footer Placeholder 4">
            <a:extLst>
              <a:ext uri="{FF2B5EF4-FFF2-40B4-BE49-F238E27FC236}">
                <a16:creationId xmlns:a16="http://schemas.microsoft.com/office/drawing/2014/main" id="{1B3BE4BF-102E-9F5B-B0A2-861AE5EA7E89}"/>
              </a:ext>
            </a:extLst>
          </p:cNvPr>
          <p:cNvSpPr>
            <a:spLocks noGrp="1"/>
          </p:cNvSpPr>
          <p:nvPr>
            <p:ph type="ftr" sz="quarter" idx="11"/>
          </p:nvPr>
        </p:nvSpPr>
        <p:spPr/>
        <p:txBody>
          <a:bodyPr/>
          <a:lstStyle/>
          <a:p>
            <a:pPr>
              <a:spcAft>
                <a:spcPts val="600"/>
              </a:spcAft>
            </a:pPr>
            <a:r>
              <a:rPr lang="en-US" dirty="0"/>
              <a:t>An Era of faster demand growth</a:t>
            </a:r>
          </a:p>
        </p:txBody>
      </p:sp>
      <p:sp>
        <p:nvSpPr>
          <p:cNvPr id="6" name="Slide Number Placeholder 5">
            <a:extLst>
              <a:ext uri="{FF2B5EF4-FFF2-40B4-BE49-F238E27FC236}">
                <a16:creationId xmlns:a16="http://schemas.microsoft.com/office/drawing/2014/main" id="{4F466FE4-AC30-E677-1997-BCCC31850227}"/>
              </a:ext>
            </a:extLst>
          </p:cNvPr>
          <p:cNvSpPr>
            <a:spLocks noGrp="1"/>
          </p:cNvSpPr>
          <p:nvPr>
            <p:ph type="sldNum" sz="quarter" idx="12"/>
          </p:nvPr>
        </p:nvSpPr>
        <p:spPr/>
        <p:txBody>
          <a:bodyPr/>
          <a:lstStyle/>
          <a:p>
            <a:fld id="{294A09A9-5501-47C1-A89A-A340965A2BE2}" type="slidenum">
              <a:rPr lang="en-US" smtClean="0"/>
              <a:t>89</a:t>
            </a:fld>
            <a:endParaRPr lang="en-US" dirty="0"/>
          </a:p>
        </p:txBody>
      </p:sp>
    </p:spTree>
    <p:extLst>
      <p:ext uri="{BB962C8B-B14F-4D97-AF65-F5344CB8AC3E}">
        <p14:creationId xmlns:p14="http://schemas.microsoft.com/office/powerpoint/2010/main" val="669067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FBAF-65EF-D96D-20C9-2AA63BDF1B6E}"/>
              </a:ext>
            </a:extLst>
          </p:cNvPr>
          <p:cNvSpPr>
            <a:spLocks noGrp="1"/>
          </p:cNvSpPr>
          <p:nvPr>
            <p:ph type="title"/>
          </p:nvPr>
        </p:nvSpPr>
        <p:spPr>
          <a:xfrm>
            <a:off x="989400" y="395289"/>
            <a:ext cx="10213200" cy="1112836"/>
          </a:xfrm>
        </p:spPr>
        <p:txBody>
          <a:bodyPr anchor="b">
            <a:normAutofit/>
          </a:bodyPr>
          <a:lstStyle/>
          <a:p>
            <a:r>
              <a:rPr lang="en-US" dirty="0"/>
              <a:t>Rates, a Breakdown</a:t>
            </a:r>
          </a:p>
        </p:txBody>
      </p:sp>
      <p:pic>
        <p:nvPicPr>
          <p:cNvPr id="6" name="Content Placeholder 3">
            <a:extLst>
              <a:ext uri="{FF2B5EF4-FFF2-40B4-BE49-F238E27FC236}">
                <a16:creationId xmlns:a16="http://schemas.microsoft.com/office/drawing/2014/main" id="{2A4B1BD5-BCB7-017A-578C-B2EB4ABD8BA9}"/>
              </a:ext>
            </a:extLst>
          </p:cNvPr>
          <p:cNvPicPr>
            <a:picLocks noChangeAspect="1"/>
          </p:cNvPicPr>
          <p:nvPr/>
        </p:nvPicPr>
        <p:blipFill>
          <a:blip r:embed="rId2"/>
          <a:stretch/>
        </p:blipFill>
        <p:spPr>
          <a:xfrm>
            <a:off x="546054" y="2687782"/>
            <a:ext cx="4928400" cy="3269673"/>
          </a:xfrm>
          <a:prstGeom prst="rect">
            <a:avLst/>
          </a:prstGeom>
          <a:noFill/>
        </p:spPr>
      </p:pic>
      <p:sp>
        <p:nvSpPr>
          <p:cNvPr id="21" name="Content Placeholder 3">
            <a:extLst>
              <a:ext uri="{FF2B5EF4-FFF2-40B4-BE49-F238E27FC236}">
                <a16:creationId xmlns:a16="http://schemas.microsoft.com/office/drawing/2014/main" id="{BE8CF0D1-61F7-EBFA-5634-45A9E27E06FF}"/>
              </a:ext>
            </a:extLst>
          </p:cNvPr>
          <p:cNvSpPr>
            <a:spLocks noGrp="1"/>
          </p:cNvSpPr>
          <p:nvPr>
            <p:ph sz="half" idx="2"/>
          </p:nvPr>
        </p:nvSpPr>
        <p:spPr>
          <a:xfrm>
            <a:off x="5763489" y="246400"/>
            <a:ext cx="5439111" cy="6111200"/>
          </a:xfrm>
        </p:spPr>
        <p:txBody>
          <a:bodyPr>
            <a:normAutofit fontScale="55000" lnSpcReduction="20000"/>
          </a:bodyPr>
          <a:lstStyle/>
          <a:p>
            <a:r>
              <a:rPr lang="en-US" sz="2200" b="1" dirty="0">
                <a:solidFill>
                  <a:schemeClr val="tx2">
                    <a:lumMod val="90000"/>
                    <a:lumOff val="10000"/>
                    <a:alpha val="60000"/>
                  </a:schemeClr>
                </a:solidFill>
              </a:rPr>
              <a:t>Customer charges </a:t>
            </a:r>
            <a:r>
              <a:rPr lang="en-US" sz="2200" dirty="0"/>
              <a:t>recover the costs of the infrastructure needed to access the grid (e.g., a meter, distribution, transformers, billing, customer service).  This fixed monthly charge does not vary with consumption.</a:t>
            </a:r>
          </a:p>
          <a:p>
            <a:r>
              <a:rPr lang="en-US" sz="2200" b="1" dirty="0">
                <a:solidFill>
                  <a:schemeClr val="tx2">
                    <a:lumMod val="90000"/>
                    <a:lumOff val="10000"/>
                    <a:alpha val="60000"/>
                  </a:schemeClr>
                </a:solidFill>
              </a:rPr>
              <a:t>Demand charges </a:t>
            </a:r>
            <a:r>
              <a:rPr lang="en-US" sz="2200" dirty="0"/>
              <a:t>typically recover the cost of providing transmission and distribution service (and perhaps power plants) to the consumer based on the customer’s maximum demand over a period of time, or the customer’s contribution to the system peak in a season or month.  A ratchet might apply, whereby the billed demand level in kW be the larger of the actual peak demand for the billing period, or a percentage of the highest peak reached during the previous X months. This is typically not applied to residential energy consumers. </a:t>
            </a:r>
          </a:p>
          <a:p>
            <a:r>
              <a:rPr lang="en-US" sz="2200" b="1" dirty="0">
                <a:solidFill>
                  <a:schemeClr val="tx2">
                    <a:lumMod val="90000"/>
                    <a:lumOff val="10000"/>
                    <a:alpha val="60000"/>
                  </a:schemeClr>
                </a:solidFill>
              </a:rPr>
              <a:t>Energy charges </a:t>
            </a:r>
            <a:r>
              <a:rPr lang="en-US" sz="2200" dirty="0"/>
              <a:t>to cover the variable costs.  Often energy charges will include a fuel factor to recover fuel costs incurred by a utility provider with its own power plants, a purchased power cost recovery factor to recover purchased power costs, and an additional energy charge to recover variable operation and maintenance expenses incurred by the utility in providing service.  </a:t>
            </a:r>
          </a:p>
          <a:p>
            <a:r>
              <a:rPr lang="en-US" sz="2200" b="1" dirty="0">
                <a:solidFill>
                  <a:schemeClr val="tx2">
                    <a:lumMod val="90000"/>
                    <a:lumOff val="10000"/>
                    <a:alpha val="60000"/>
                  </a:schemeClr>
                </a:solidFill>
              </a:rPr>
              <a:t>Other charges </a:t>
            </a:r>
            <a:r>
              <a:rPr lang="en-US" sz="2200" dirty="0"/>
              <a:t>may include taxes, nuclear decommissioning charges, energy efficiency program cost recovery, etc.</a:t>
            </a:r>
            <a:endParaRPr lang="en-US" dirty="0"/>
          </a:p>
        </p:txBody>
      </p:sp>
      <p:sp>
        <p:nvSpPr>
          <p:cNvPr id="14" name="Footer Placeholder 3">
            <a:extLst>
              <a:ext uri="{FF2B5EF4-FFF2-40B4-BE49-F238E27FC236}">
                <a16:creationId xmlns:a16="http://schemas.microsoft.com/office/drawing/2014/main" id="{AFC6F65F-B1DE-BBF5-E410-63252F024CA4}"/>
              </a:ext>
            </a:extLst>
          </p:cNvPr>
          <p:cNvSpPr>
            <a:spLocks noGrp="1"/>
          </p:cNvSpPr>
          <p:nvPr>
            <p:ph type="ftr" sz="quarter" idx="11"/>
          </p:nvPr>
        </p:nvSpPr>
        <p:spPr>
          <a:xfrm>
            <a:off x="2754312" y="6357600"/>
            <a:ext cx="6683376" cy="460800"/>
          </a:xfrm>
        </p:spPr>
        <p:txBody>
          <a:bodyPr anchor="ctr">
            <a:normAutofit/>
          </a:bodyPr>
          <a:lstStyle/>
          <a:p>
            <a:pPr>
              <a:spcAft>
                <a:spcPts val="600"/>
              </a:spcAft>
            </a:pPr>
            <a:r>
              <a:rPr lang="en-US" dirty="0"/>
              <a:t>Ratemaking under cost-of-service regulation</a:t>
            </a:r>
          </a:p>
        </p:txBody>
      </p:sp>
      <p:sp>
        <p:nvSpPr>
          <p:cNvPr id="16" name="Slide Number Placeholder 4">
            <a:extLst>
              <a:ext uri="{FF2B5EF4-FFF2-40B4-BE49-F238E27FC236}">
                <a16:creationId xmlns:a16="http://schemas.microsoft.com/office/drawing/2014/main" id="{DAD032A3-F414-C908-1C4A-E17D75EEAC26}"/>
              </a:ext>
            </a:extLst>
          </p:cNvPr>
          <p:cNvSpPr>
            <a:spLocks noGrp="1"/>
          </p:cNvSpPr>
          <p:nvPr>
            <p:ph type="sldNum" sz="quarter" idx="12"/>
          </p:nvPr>
        </p:nvSpPr>
        <p:spPr>
          <a:xfrm>
            <a:off x="9982800" y="6357600"/>
            <a:ext cx="1760150" cy="460800"/>
          </a:xfrm>
        </p:spPr>
        <p:txBody>
          <a:bodyPr anchor="ctr">
            <a:normAutofit/>
          </a:bodyPr>
          <a:lstStyle/>
          <a:p>
            <a:pPr>
              <a:spcAft>
                <a:spcPts val="600"/>
              </a:spcAft>
            </a:pPr>
            <a:fld id="{FF2BD96E-3838-45D2-9031-D3AF67C920A5}" type="slidenum">
              <a:rPr lang="en-US" smtClean="0"/>
              <a:pPr>
                <a:spcAft>
                  <a:spcPts val="600"/>
                </a:spcAft>
              </a:pPr>
              <a:t>9</a:t>
            </a:fld>
            <a:endParaRPr lang="en-US"/>
          </a:p>
        </p:txBody>
      </p:sp>
    </p:spTree>
    <p:extLst>
      <p:ext uri="{BB962C8B-B14F-4D97-AF65-F5344CB8AC3E}">
        <p14:creationId xmlns:p14="http://schemas.microsoft.com/office/powerpoint/2010/main" val="43690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1000"/>
                                        <p:tgtEl>
                                          <p:spTgt spid="21">
                                            <p:txEl>
                                              <p:pRg st="1" end="1"/>
                                            </p:txEl>
                                          </p:spTgt>
                                        </p:tgtEl>
                                      </p:cBhvr>
                                    </p:animEffect>
                                    <p:anim calcmode="lin" valueType="num">
                                      <p:cBhvr>
                                        <p:cTn id="8"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1000"/>
                                        <p:tgtEl>
                                          <p:spTgt spid="21">
                                            <p:txEl>
                                              <p:pRg st="3" end="3"/>
                                            </p:txEl>
                                          </p:spTgt>
                                        </p:tgtEl>
                                      </p:cBhvr>
                                    </p:animEffect>
                                    <p:anim calcmode="lin" valueType="num">
                                      <p:cBhvr>
                                        <p:cTn id="22"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8C68997-9608-693C-0F7E-FD312140A6E8}"/>
              </a:ext>
            </a:extLst>
          </p:cNvPr>
          <p:cNvSpPr>
            <a:spLocks noGrp="1"/>
          </p:cNvSpPr>
          <p:nvPr>
            <p:ph type="ftr" sz="quarter" idx="11"/>
          </p:nvPr>
        </p:nvSpPr>
        <p:spPr/>
        <p:txBody>
          <a:bodyPr/>
          <a:lstStyle/>
          <a:p>
            <a:pPr>
              <a:spcAft>
                <a:spcPts val="600"/>
              </a:spcAft>
            </a:pPr>
            <a:r>
              <a:rPr lang="en-US" dirty="0"/>
              <a:t>An Era of faster demand growth</a:t>
            </a:r>
          </a:p>
        </p:txBody>
      </p:sp>
      <p:sp>
        <p:nvSpPr>
          <p:cNvPr id="6" name="Slide Number Placeholder 5">
            <a:extLst>
              <a:ext uri="{FF2B5EF4-FFF2-40B4-BE49-F238E27FC236}">
                <a16:creationId xmlns:a16="http://schemas.microsoft.com/office/drawing/2014/main" id="{33567680-CA1A-CF0A-C083-761E68F792CC}"/>
              </a:ext>
            </a:extLst>
          </p:cNvPr>
          <p:cNvSpPr>
            <a:spLocks noGrp="1"/>
          </p:cNvSpPr>
          <p:nvPr>
            <p:ph type="sldNum" sz="quarter" idx="12"/>
          </p:nvPr>
        </p:nvSpPr>
        <p:spPr/>
        <p:txBody>
          <a:bodyPr/>
          <a:lstStyle/>
          <a:p>
            <a:fld id="{294A09A9-5501-47C1-A89A-A340965A2BE2}" type="slidenum">
              <a:rPr lang="en-US" smtClean="0"/>
              <a:t>90</a:t>
            </a:fld>
            <a:endParaRPr lang="en-US" dirty="0"/>
          </a:p>
        </p:txBody>
      </p:sp>
      <p:pic>
        <p:nvPicPr>
          <p:cNvPr id="8" name="Picture 7">
            <a:extLst>
              <a:ext uri="{FF2B5EF4-FFF2-40B4-BE49-F238E27FC236}">
                <a16:creationId xmlns:a16="http://schemas.microsoft.com/office/drawing/2014/main" id="{6175C7FC-DC10-9055-717F-D2A4975828D2}"/>
              </a:ext>
            </a:extLst>
          </p:cNvPr>
          <p:cNvPicPr>
            <a:picLocks noChangeAspect="1"/>
          </p:cNvPicPr>
          <p:nvPr/>
        </p:nvPicPr>
        <p:blipFill>
          <a:blip r:embed="rId2"/>
          <a:stretch>
            <a:fillRect/>
          </a:stretch>
        </p:blipFill>
        <p:spPr>
          <a:xfrm>
            <a:off x="3014904" y="602923"/>
            <a:ext cx="6784878" cy="5513436"/>
          </a:xfrm>
          <a:prstGeom prst="rect">
            <a:avLst/>
          </a:prstGeom>
        </p:spPr>
      </p:pic>
    </p:spTree>
    <p:extLst>
      <p:ext uri="{BB962C8B-B14F-4D97-AF65-F5344CB8AC3E}">
        <p14:creationId xmlns:p14="http://schemas.microsoft.com/office/powerpoint/2010/main" val="27644477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0BA0B-4054-778E-6C00-3BA63A04B960}"/>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6CFC0AA6-4DF5-1DE1-0813-1AF0AD7251CE}"/>
              </a:ext>
            </a:extLst>
          </p:cNvPr>
          <p:cNvSpPr>
            <a:spLocks noGrp="1"/>
          </p:cNvSpPr>
          <p:nvPr>
            <p:ph type="ftr" sz="quarter" idx="11"/>
          </p:nvPr>
        </p:nvSpPr>
        <p:spPr/>
        <p:txBody>
          <a:bodyPr/>
          <a:lstStyle/>
          <a:p>
            <a:pPr>
              <a:spcAft>
                <a:spcPts val="600"/>
              </a:spcAft>
            </a:pPr>
            <a:r>
              <a:rPr lang="en-US" dirty="0"/>
              <a:t>An Era of faster demand growth</a:t>
            </a:r>
          </a:p>
        </p:txBody>
      </p:sp>
      <p:sp>
        <p:nvSpPr>
          <p:cNvPr id="6" name="Slide Number Placeholder 5">
            <a:extLst>
              <a:ext uri="{FF2B5EF4-FFF2-40B4-BE49-F238E27FC236}">
                <a16:creationId xmlns:a16="http://schemas.microsoft.com/office/drawing/2014/main" id="{F405697F-1899-5B1A-4A64-045249AA77B7}"/>
              </a:ext>
            </a:extLst>
          </p:cNvPr>
          <p:cNvSpPr>
            <a:spLocks noGrp="1"/>
          </p:cNvSpPr>
          <p:nvPr>
            <p:ph type="sldNum" sz="quarter" idx="12"/>
          </p:nvPr>
        </p:nvSpPr>
        <p:spPr/>
        <p:txBody>
          <a:bodyPr/>
          <a:lstStyle/>
          <a:p>
            <a:fld id="{294A09A9-5501-47C1-A89A-A340965A2BE2}" type="slidenum">
              <a:rPr lang="en-US" smtClean="0"/>
              <a:t>91</a:t>
            </a:fld>
            <a:endParaRPr lang="en-US" dirty="0"/>
          </a:p>
        </p:txBody>
      </p:sp>
      <p:pic>
        <p:nvPicPr>
          <p:cNvPr id="3" name="Picture 2">
            <a:extLst>
              <a:ext uri="{FF2B5EF4-FFF2-40B4-BE49-F238E27FC236}">
                <a16:creationId xmlns:a16="http://schemas.microsoft.com/office/drawing/2014/main" id="{70A1450E-3B4F-7852-BA2B-B153FB0048E0}"/>
              </a:ext>
            </a:extLst>
          </p:cNvPr>
          <p:cNvPicPr>
            <a:picLocks noChangeAspect="1"/>
          </p:cNvPicPr>
          <p:nvPr/>
        </p:nvPicPr>
        <p:blipFill>
          <a:blip r:embed="rId2"/>
          <a:stretch>
            <a:fillRect/>
          </a:stretch>
        </p:blipFill>
        <p:spPr>
          <a:xfrm>
            <a:off x="1977822" y="730157"/>
            <a:ext cx="4994478" cy="2294325"/>
          </a:xfrm>
          <a:prstGeom prst="rect">
            <a:avLst/>
          </a:prstGeom>
        </p:spPr>
      </p:pic>
      <p:pic>
        <p:nvPicPr>
          <p:cNvPr id="7" name="Picture 6">
            <a:extLst>
              <a:ext uri="{FF2B5EF4-FFF2-40B4-BE49-F238E27FC236}">
                <a16:creationId xmlns:a16="http://schemas.microsoft.com/office/drawing/2014/main" id="{86339965-1635-558B-F173-6B7917B03CE9}"/>
              </a:ext>
            </a:extLst>
          </p:cNvPr>
          <p:cNvPicPr>
            <a:picLocks noChangeAspect="1"/>
          </p:cNvPicPr>
          <p:nvPr/>
        </p:nvPicPr>
        <p:blipFill>
          <a:blip r:embed="rId3"/>
          <a:stretch>
            <a:fillRect/>
          </a:stretch>
        </p:blipFill>
        <p:spPr>
          <a:xfrm>
            <a:off x="2606446" y="4225675"/>
            <a:ext cx="6537554" cy="1832225"/>
          </a:xfrm>
          <a:prstGeom prst="rect">
            <a:avLst/>
          </a:prstGeom>
        </p:spPr>
      </p:pic>
      <p:pic>
        <p:nvPicPr>
          <p:cNvPr id="10" name="Picture 9">
            <a:extLst>
              <a:ext uri="{FF2B5EF4-FFF2-40B4-BE49-F238E27FC236}">
                <a16:creationId xmlns:a16="http://schemas.microsoft.com/office/drawing/2014/main" id="{9D3E495B-CB12-3EC7-3A4B-E4F68294480E}"/>
              </a:ext>
            </a:extLst>
          </p:cNvPr>
          <p:cNvPicPr>
            <a:picLocks noChangeAspect="1"/>
          </p:cNvPicPr>
          <p:nvPr/>
        </p:nvPicPr>
        <p:blipFill>
          <a:blip r:embed="rId4"/>
          <a:stretch>
            <a:fillRect/>
          </a:stretch>
        </p:blipFill>
        <p:spPr>
          <a:xfrm>
            <a:off x="7443360" y="1146494"/>
            <a:ext cx="4424956" cy="2971662"/>
          </a:xfrm>
          <a:prstGeom prst="rect">
            <a:avLst/>
          </a:prstGeom>
        </p:spPr>
      </p:pic>
    </p:spTree>
    <p:extLst>
      <p:ext uri="{BB962C8B-B14F-4D97-AF65-F5344CB8AC3E}">
        <p14:creationId xmlns:p14="http://schemas.microsoft.com/office/powerpoint/2010/main" val="14894592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40A4C-1038-9F09-6EFF-959271BCD56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22BE2E-3099-C399-6CB7-BF1399814C43}"/>
              </a:ext>
            </a:extLst>
          </p:cNvPr>
          <p:cNvSpPr>
            <a:spLocks noGrp="1"/>
          </p:cNvSpPr>
          <p:nvPr>
            <p:ph type="title"/>
          </p:nvPr>
        </p:nvSpPr>
        <p:spPr>
          <a:xfrm>
            <a:off x="989400" y="563402"/>
            <a:ext cx="4075200" cy="2058573"/>
          </a:xfrm>
        </p:spPr>
        <p:txBody>
          <a:bodyPr>
            <a:normAutofit/>
          </a:bodyPr>
          <a:lstStyle/>
          <a:p>
            <a:r>
              <a:rPr lang="en-US" dirty="0"/>
              <a:t>Topic Nine</a:t>
            </a:r>
          </a:p>
        </p:txBody>
      </p:sp>
      <p:sp>
        <p:nvSpPr>
          <p:cNvPr id="8" name="Subtitle 7">
            <a:extLst>
              <a:ext uri="{FF2B5EF4-FFF2-40B4-BE49-F238E27FC236}">
                <a16:creationId xmlns:a16="http://schemas.microsoft.com/office/drawing/2014/main" id="{1FD01C73-57B5-55E7-015A-D260E278D27C}"/>
              </a:ext>
            </a:extLst>
          </p:cNvPr>
          <p:cNvSpPr>
            <a:spLocks noGrp="1"/>
          </p:cNvSpPr>
          <p:nvPr>
            <p:ph type="subTitle" idx="1"/>
          </p:nvPr>
        </p:nvSpPr>
        <p:spPr>
          <a:xfrm>
            <a:off x="989400" y="3921429"/>
            <a:ext cx="4075200" cy="1520975"/>
          </a:xfrm>
        </p:spPr>
        <p:txBody>
          <a:bodyPr>
            <a:normAutofit/>
          </a:bodyPr>
          <a:lstStyle/>
          <a:p>
            <a:pPr marL="342900" indent="-342900">
              <a:buFont typeface="Arial" panose="020B0604020202020204" pitchFamily="34" charset="0"/>
              <a:buChar char="•"/>
            </a:pPr>
            <a:r>
              <a:rPr lang="en-US" sz="2000" i="1" dirty="0">
                <a:solidFill>
                  <a:schemeClr val="accent6">
                    <a:lumMod val="75000"/>
                  </a:schemeClr>
                </a:solidFill>
              </a:rPr>
              <a:t>The Smart Grid and Pricing in Distribution Networks</a:t>
            </a:r>
            <a:endParaRPr lang="en-US" i="1" dirty="0"/>
          </a:p>
        </p:txBody>
      </p:sp>
      <p:pic>
        <p:nvPicPr>
          <p:cNvPr id="6" name="Picture Placeholder 4">
            <a:extLst>
              <a:ext uri="{FF2B5EF4-FFF2-40B4-BE49-F238E27FC236}">
                <a16:creationId xmlns:a16="http://schemas.microsoft.com/office/drawing/2014/main" id="{0F9EF7F5-1149-7DCD-F962-6426EA2F0F2B}"/>
              </a:ext>
            </a:extLst>
          </p:cNvPr>
          <p:cNvPicPr>
            <a:picLocks noGrp="1" noChangeAspect="1"/>
          </p:cNvPicPr>
          <p:nvPr>
            <p:ph type="pic" sz="quarter" idx="13"/>
          </p:nvPr>
        </p:nvPicPr>
        <p:blipFill rotWithShape="1">
          <a:blip r:embed="rId3"/>
          <a:srcRect t="3313" b="3313"/>
          <a:stretch/>
        </p:blipFill>
        <p:spPr>
          <a:xfrm>
            <a:off x="6673273" y="1893599"/>
            <a:ext cx="4995863" cy="2706687"/>
          </a:xfrm>
          <a:noFill/>
        </p:spPr>
      </p:pic>
    </p:spTree>
    <p:extLst>
      <p:ext uri="{BB962C8B-B14F-4D97-AF65-F5344CB8AC3E}">
        <p14:creationId xmlns:p14="http://schemas.microsoft.com/office/powerpoint/2010/main" val="15856538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02DB-BA06-0492-B468-A1C67BDA4FB2}"/>
              </a:ext>
            </a:extLst>
          </p:cNvPr>
          <p:cNvSpPr>
            <a:spLocks noGrp="1"/>
          </p:cNvSpPr>
          <p:nvPr>
            <p:ph type="title"/>
          </p:nvPr>
        </p:nvSpPr>
        <p:spPr/>
        <p:txBody>
          <a:bodyPr/>
          <a:lstStyle/>
          <a:p>
            <a:r>
              <a:rPr lang="en-US" dirty="0"/>
              <a:t>Prologue</a:t>
            </a:r>
          </a:p>
        </p:txBody>
      </p:sp>
      <p:sp>
        <p:nvSpPr>
          <p:cNvPr id="3" name="Content Placeholder 2">
            <a:extLst>
              <a:ext uri="{FF2B5EF4-FFF2-40B4-BE49-F238E27FC236}">
                <a16:creationId xmlns:a16="http://schemas.microsoft.com/office/drawing/2014/main" id="{E76F23F1-D0D1-CDF1-40C5-5215214C50A2}"/>
              </a:ext>
            </a:extLst>
          </p:cNvPr>
          <p:cNvSpPr>
            <a:spLocks noGrp="1"/>
          </p:cNvSpPr>
          <p:nvPr>
            <p:ph idx="1"/>
          </p:nvPr>
        </p:nvSpPr>
        <p:spPr/>
        <p:txBody>
          <a:bodyPr/>
          <a:lstStyle/>
          <a:p>
            <a:r>
              <a:rPr lang="en-US" dirty="0"/>
              <a:t>One interesting topic of research explores how the principles of nodal or locational marginal pricing can be extended down to the distribution level.</a:t>
            </a:r>
          </a:p>
          <a:p>
            <a:r>
              <a:rPr lang="en-US" dirty="0"/>
              <a:t>This type of pricing has never been implemented in practice, as far as I know.  </a:t>
            </a:r>
          </a:p>
          <a:p>
            <a:r>
              <a:rPr lang="en-US" dirty="0"/>
              <a:t>Moreover, there has been a lot of research over the past ten years on “micro grids” and “energy collectives” with a similar theme.</a:t>
            </a:r>
          </a:p>
        </p:txBody>
      </p:sp>
      <p:sp>
        <p:nvSpPr>
          <p:cNvPr id="4" name="Footer Placeholder 4">
            <a:extLst>
              <a:ext uri="{FF2B5EF4-FFF2-40B4-BE49-F238E27FC236}">
                <a16:creationId xmlns:a16="http://schemas.microsoft.com/office/drawing/2014/main" id="{BE7A259D-A26D-E07A-A612-A43A2091FD24}"/>
              </a:ext>
            </a:extLst>
          </p:cNvPr>
          <p:cNvSpPr>
            <a:spLocks noGrp="1"/>
          </p:cNvSpPr>
          <p:nvPr>
            <p:ph type="ftr" sz="quarter" idx="11"/>
          </p:nvPr>
        </p:nvSpPr>
        <p:spPr>
          <a:xfrm>
            <a:off x="2754312" y="6357600"/>
            <a:ext cx="6683376" cy="460800"/>
          </a:xfrm>
        </p:spPr>
        <p:txBody>
          <a:bodyPr/>
          <a:lstStyle/>
          <a:p>
            <a:r>
              <a:rPr lang="en-US" dirty="0"/>
              <a:t>Reflecting real-time distribution costs in real-time prices</a:t>
            </a:r>
          </a:p>
        </p:txBody>
      </p:sp>
    </p:spTree>
    <p:extLst>
      <p:ext uri="{BB962C8B-B14F-4D97-AF65-F5344CB8AC3E}">
        <p14:creationId xmlns:p14="http://schemas.microsoft.com/office/powerpoint/2010/main" val="1574251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0BF3-AC78-5256-098D-64BC51F0BF13}"/>
              </a:ext>
            </a:extLst>
          </p:cNvPr>
          <p:cNvSpPr>
            <a:spLocks noGrp="1"/>
          </p:cNvSpPr>
          <p:nvPr>
            <p:ph type="title"/>
          </p:nvPr>
        </p:nvSpPr>
        <p:spPr/>
        <p:txBody>
          <a:bodyPr/>
          <a:lstStyle/>
          <a:p>
            <a:r>
              <a:rPr lang="en-US" dirty="0"/>
              <a:t>Impetus</a:t>
            </a:r>
          </a:p>
        </p:txBody>
      </p:sp>
      <p:sp>
        <p:nvSpPr>
          <p:cNvPr id="3" name="Content Placeholder 2">
            <a:extLst>
              <a:ext uri="{FF2B5EF4-FFF2-40B4-BE49-F238E27FC236}">
                <a16:creationId xmlns:a16="http://schemas.microsoft.com/office/drawing/2014/main" id="{B302430B-1D12-E091-C476-4852510B8689}"/>
              </a:ext>
            </a:extLst>
          </p:cNvPr>
          <p:cNvSpPr>
            <a:spLocks noGrp="1"/>
          </p:cNvSpPr>
          <p:nvPr>
            <p:ph idx="1"/>
          </p:nvPr>
        </p:nvSpPr>
        <p:spPr/>
        <p:txBody>
          <a:bodyPr/>
          <a:lstStyle/>
          <a:p>
            <a:r>
              <a:rPr lang="en-US" dirty="0"/>
              <a:t>Of course, we can experience congestion on the distribution system.</a:t>
            </a:r>
          </a:p>
          <a:p>
            <a:r>
              <a:rPr lang="en-US" dirty="0"/>
              <a:t>In a local area – e.g., a neighborhood – we can experience supply shortages for electricity.</a:t>
            </a:r>
          </a:p>
          <a:p>
            <a:r>
              <a:rPr lang="en-US" dirty="0"/>
              <a:t>These local problems are largely ignored by an independent system operator that sets prices at various nodes or busses where power plants are connected.</a:t>
            </a:r>
          </a:p>
          <a:p>
            <a:r>
              <a:rPr lang="en-US" dirty="0"/>
              <a:t>We can send better price signals to consumers if prices also reflect the economic cost of distribution or local problems.</a:t>
            </a:r>
          </a:p>
        </p:txBody>
      </p:sp>
      <p:sp>
        <p:nvSpPr>
          <p:cNvPr id="4" name="Footer Placeholder 4">
            <a:extLst>
              <a:ext uri="{FF2B5EF4-FFF2-40B4-BE49-F238E27FC236}">
                <a16:creationId xmlns:a16="http://schemas.microsoft.com/office/drawing/2014/main" id="{B801CF82-3CEA-5175-B499-0F7568FAC81D}"/>
              </a:ext>
            </a:extLst>
          </p:cNvPr>
          <p:cNvSpPr>
            <a:spLocks noGrp="1"/>
          </p:cNvSpPr>
          <p:nvPr>
            <p:ph type="ftr" sz="quarter" idx="11"/>
          </p:nvPr>
        </p:nvSpPr>
        <p:spPr>
          <a:xfrm>
            <a:off x="2754312" y="6357600"/>
            <a:ext cx="6683376" cy="460800"/>
          </a:xfrm>
        </p:spPr>
        <p:txBody>
          <a:bodyPr/>
          <a:lstStyle/>
          <a:p>
            <a:r>
              <a:rPr lang="en-US" dirty="0"/>
              <a:t>Reflecting real-time distribution costs in real-time prices</a:t>
            </a:r>
          </a:p>
        </p:txBody>
      </p:sp>
    </p:spTree>
    <p:extLst>
      <p:ext uri="{BB962C8B-B14F-4D97-AF65-F5344CB8AC3E}">
        <p14:creationId xmlns:p14="http://schemas.microsoft.com/office/powerpoint/2010/main" val="3926023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look at the key functions</a:t>
            </a:r>
          </a:p>
        </p:txBody>
      </p:sp>
      <p:sp>
        <p:nvSpPr>
          <p:cNvPr id="3" name="Content Placeholder 2"/>
          <p:cNvSpPr>
            <a:spLocks noGrp="1"/>
          </p:cNvSpPr>
          <p:nvPr>
            <p:ph idx="1"/>
          </p:nvPr>
        </p:nvSpPr>
        <p:spPr/>
        <p:txBody>
          <a:bodyPr/>
          <a:lstStyle/>
          <a:p>
            <a:r>
              <a:rPr lang="en-US" dirty="0"/>
              <a:t>Generation</a:t>
            </a:r>
          </a:p>
          <a:p>
            <a:r>
              <a:rPr lang="en-US" dirty="0"/>
              <a:t>Transmission</a:t>
            </a:r>
          </a:p>
          <a:p>
            <a:r>
              <a:rPr lang="en-US" dirty="0"/>
              <a:t>Distribution</a:t>
            </a:r>
          </a:p>
          <a:p>
            <a:r>
              <a:rPr lang="en-US" dirty="0"/>
              <a:t>Retail</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873" y="2225964"/>
            <a:ext cx="64008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1F74F39D-1FBB-734A-FC47-EDFCADEAB08D}"/>
              </a:ext>
            </a:extLst>
          </p:cNvPr>
          <p:cNvSpPr>
            <a:spLocks noGrp="1"/>
          </p:cNvSpPr>
          <p:nvPr>
            <p:ph type="ftr" sz="quarter" idx="11"/>
          </p:nvPr>
        </p:nvSpPr>
        <p:spPr>
          <a:xfrm>
            <a:off x="2754312" y="6357600"/>
            <a:ext cx="6683376" cy="460800"/>
          </a:xfrm>
        </p:spPr>
        <p:txBody>
          <a:bodyPr/>
          <a:lstStyle/>
          <a:p>
            <a:r>
              <a:rPr lang="en-US" dirty="0"/>
              <a:t>Reflecting real-time distribution costs in real-time prices</a:t>
            </a:r>
          </a:p>
        </p:txBody>
      </p:sp>
    </p:spTree>
    <p:extLst>
      <p:ext uri="{BB962C8B-B14F-4D97-AF65-F5344CB8AC3E}">
        <p14:creationId xmlns:p14="http://schemas.microsoft.com/office/powerpoint/2010/main" val="5536819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Optimal Dispatch of both Generation and Loads (Demand)</a:t>
            </a:r>
          </a:p>
        </p:txBody>
      </p:sp>
      <p:sp>
        <p:nvSpPr>
          <p:cNvPr id="3" name="Content Placeholder 2"/>
          <p:cNvSpPr>
            <a:spLocks noGrp="1"/>
          </p:cNvSpPr>
          <p:nvPr>
            <p:ph sz="half" idx="1"/>
          </p:nvPr>
        </p:nvSpPr>
        <p:spPr/>
        <p:txBody>
          <a:bodyPr>
            <a:normAutofit fontScale="77500" lnSpcReduction="20000"/>
          </a:bodyPr>
          <a:lstStyle/>
          <a:p>
            <a:pPr marL="114300" indent="0">
              <a:buNone/>
            </a:pPr>
            <a:r>
              <a:rPr lang="en-US" dirty="0"/>
              <a:t>The point at which demand and supply curves intersect yields a price.</a:t>
            </a:r>
          </a:p>
          <a:p>
            <a:pPr marL="114300" indent="0">
              <a:buNone/>
            </a:pPr>
            <a:r>
              <a:rPr lang="en-US" dirty="0"/>
              <a:t>At its simplest, a locational marginal price (LMP) reflects:</a:t>
            </a:r>
          </a:p>
          <a:p>
            <a:pPr marL="457200" indent="-342900"/>
            <a:r>
              <a:rPr lang="en-US" dirty="0"/>
              <a:t>The marginal operating cost of the resource “on the margin” at a particular time.</a:t>
            </a:r>
          </a:p>
          <a:p>
            <a:pPr marL="457200" indent="-342900"/>
            <a:r>
              <a:rPr lang="en-US" dirty="0"/>
              <a:t>Any increased cost due to transmission constraints.</a:t>
            </a:r>
          </a:p>
          <a:p>
            <a:pPr marL="457200" indent="-342900"/>
            <a:r>
              <a:rPr lang="en-US" dirty="0"/>
              <a:t>Line losses.</a:t>
            </a:r>
          </a:p>
        </p:txBody>
      </p:sp>
      <p:sp>
        <p:nvSpPr>
          <p:cNvPr id="5" name="Content Placeholder 4">
            <a:extLst>
              <a:ext uri="{FF2B5EF4-FFF2-40B4-BE49-F238E27FC236}">
                <a16:creationId xmlns:a16="http://schemas.microsoft.com/office/drawing/2014/main" id="{6F9A4D8F-5368-E233-057B-BCB14F38C0DA}"/>
              </a:ext>
            </a:extLst>
          </p:cNvPr>
          <p:cNvSpPr>
            <a:spLocks noGrp="1"/>
          </p:cNvSpPr>
          <p:nvPr>
            <p:ph sz="half" idx="2"/>
          </p:nvPr>
        </p:nvSpPr>
        <p:spPr/>
        <p:txBody>
          <a:bodyPr>
            <a:normAutofit fontScale="77500" lnSpcReduction="20000"/>
          </a:bodyPr>
          <a:lstStyle/>
          <a:p>
            <a:pPr marL="0" indent="0">
              <a:buNone/>
            </a:pPr>
            <a:r>
              <a:rPr lang="en-US" dirty="0"/>
              <a:t>In an optimization framework, select the resources which will:</a:t>
            </a:r>
          </a:p>
          <a:p>
            <a:r>
              <a:rPr lang="en-US" dirty="0"/>
              <a:t>Maximize consumer utility or welfare; or minimize system cost </a:t>
            </a:r>
          </a:p>
          <a:p>
            <a:r>
              <a:rPr lang="en-US" dirty="0"/>
              <a:t>Subject to capacity constraints on generating units</a:t>
            </a:r>
          </a:p>
          <a:p>
            <a:r>
              <a:rPr lang="en-US" dirty="0"/>
              <a:t>Subject to capacity constraints on transmission lines</a:t>
            </a:r>
          </a:p>
          <a:p>
            <a:r>
              <a:rPr lang="en-US" dirty="0"/>
              <a:t>Subject to a power balance constraint, i.e., supply must meet demand at all times</a:t>
            </a:r>
          </a:p>
        </p:txBody>
      </p:sp>
      <p:sp>
        <p:nvSpPr>
          <p:cNvPr id="4" name="Footer Placeholder 4">
            <a:extLst>
              <a:ext uri="{FF2B5EF4-FFF2-40B4-BE49-F238E27FC236}">
                <a16:creationId xmlns:a16="http://schemas.microsoft.com/office/drawing/2014/main" id="{558C29EE-8C5C-9913-98F3-31830EA0A278}"/>
              </a:ext>
            </a:extLst>
          </p:cNvPr>
          <p:cNvSpPr>
            <a:spLocks noGrp="1"/>
          </p:cNvSpPr>
          <p:nvPr>
            <p:ph type="ftr" sz="quarter" idx="11"/>
          </p:nvPr>
        </p:nvSpPr>
        <p:spPr/>
        <p:txBody>
          <a:bodyPr/>
          <a:lstStyle/>
          <a:p>
            <a:r>
              <a:rPr lang="en-US" dirty="0"/>
              <a:t>Reflecting real-time distribution costs in real-time prices</a:t>
            </a:r>
          </a:p>
        </p:txBody>
      </p:sp>
    </p:spTree>
    <p:extLst>
      <p:ext uri="{BB962C8B-B14F-4D97-AF65-F5344CB8AC3E}">
        <p14:creationId xmlns:p14="http://schemas.microsoft.com/office/powerpoint/2010/main" val="2790100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6521-BB0A-4607-86FE-6DAEA200A1EF}"/>
              </a:ext>
            </a:extLst>
          </p:cNvPr>
          <p:cNvSpPr>
            <a:spLocks noGrp="1"/>
          </p:cNvSpPr>
          <p:nvPr>
            <p:ph type="title"/>
          </p:nvPr>
        </p:nvSpPr>
        <p:spPr/>
        <p:txBody>
          <a:bodyPr>
            <a:noAutofit/>
          </a:bodyPr>
          <a:lstStyle/>
          <a:p>
            <a:r>
              <a:rPr lang="en-US" sz="3600" dirty="0"/>
              <a:t>If we don’t properly reflect distribution system costs in time-varying prices</a:t>
            </a:r>
          </a:p>
        </p:txBody>
      </p:sp>
      <p:sp>
        <p:nvSpPr>
          <p:cNvPr id="3" name="Content Placeholder 2">
            <a:extLst>
              <a:ext uri="{FF2B5EF4-FFF2-40B4-BE49-F238E27FC236}">
                <a16:creationId xmlns:a16="http://schemas.microsoft.com/office/drawing/2014/main" id="{76D36E17-1532-42AB-B7DE-A97E0F3DD07B}"/>
              </a:ext>
            </a:extLst>
          </p:cNvPr>
          <p:cNvSpPr>
            <a:spLocks noGrp="1"/>
          </p:cNvSpPr>
          <p:nvPr>
            <p:ph idx="1"/>
          </p:nvPr>
        </p:nvSpPr>
        <p:spPr>
          <a:xfrm>
            <a:off x="1295400" y="1921163"/>
            <a:ext cx="9601200" cy="4221019"/>
          </a:xfrm>
        </p:spPr>
        <p:txBody>
          <a:bodyPr>
            <a:normAutofit fontScale="70000" lnSpcReduction="20000"/>
          </a:bodyPr>
          <a:lstStyle/>
          <a:p>
            <a:r>
              <a:rPr lang="en-US" dirty="0"/>
              <a:t>The distribution system must be over-built (i.e., built to a larger scale than in economically efficient) in order to maintain reliability.</a:t>
            </a:r>
          </a:p>
          <a:p>
            <a:pPr lvl="1"/>
            <a:r>
              <a:rPr lang="en-US" dirty="0"/>
              <a:t>Generation (power plants) and transmission must be over-built for this reason, also.</a:t>
            </a:r>
          </a:p>
          <a:p>
            <a:pPr lvl="1"/>
            <a:r>
              <a:rPr lang="en-US" dirty="0"/>
              <a:t>This is another way of saying that if we can use high prices to reduce use on the distribution system when the distribution network is over-worked, we could get by with a smaller distribution network.</a:t>
            </a:r>
          </a:p>
          <a:p>
            <a:r>
              <a:rPr lang="en-US" dirty="0"/>
              <a:t>Consumers of electricity do not make efficient decisions regarding investment in production and consumption assets. </a:t>
            </a:r>
          </a:p>
          <a:p>
            <a:pPr lvl="1"/>
            <a:r>
              <a:rPr lang="en-US" dirty="0"/>
              <a:t>They probably invest too much in air conditioning than is optimal, since they don’t face the real cost of air conditioning in prices.</a:t>
            </a:r>
          </a:p>
          <a:p>
            <a:pPr lvl="1"/>
            <a:r>
              <a:rPr lang="en-US" dirty="0"/>
              <a:t>They invest too little in devices that allow consuming assets to be turned off during periods of high prices. </a:t>
            </a:r>
          </a:p>
          <a:p>
            <a:r>
              <a:rPr lang="en-US" dirty="0"/>
              <a:t>Consumers have too little incentive to invest in local generation, which is a substitute for the network at times of local network congestion. </a:t>
            </a:r>
          </a:p>
        </p:txBody>
      </p:sp>
      <p:sp>
        <p:nvSpPr>
          <p:cNvPr id="4" name="Footer Placeholder 4">
            <a:extLst>
              <a:ext uri="{FF2B5EF4-FFF2-40B4-BE49-F238E27FC236}">
                <a16:creationId xmlns:a16="http://schemas.microsoft.com/office/drawing/2014/main" id="{B1EE7DFA-BB38-E30B-5FF8-D71E2566ABED}"/>
              </a:ext>
            </a:extLst>
          </p:cNvPr>
          <p:cNvSpPr>
            <a:spLocks noGrp="1"/>
          </p:cNvSpPr>
          <p:nvPr>
            <p:ph type="ftr" sz="quarter" idx="11"/>
          </p:nvPr>
        </p:nvSpPr>
        <p:spPr>
          <a:xfrm>
            <a:off x="2754312" y="6357600"/>
            <a:ext cx="6683376" cy="460800"/>
          </a:xfrm>
        </p:spPr>
        <p:txBody>
          <a:bodyPr/>
          <a:lstStyle/>
          <a:p>
            <a:r>
              <a:rPr lang="en-US" dirty="0"/>
              <a:t>Reflecting real-time distribution costs in real-time prices</a:t>
            </a:r>
          </a:p>
        </p:txBody>
      </p:sp>
    </p:spTree>
    <p:extLst>
      <p:ext uri="{BB962C8B-B14F-4D97-AF65-F5344CB8AC3E}">
        <p14:creationId xmlns:p14="http://schemas.microsoft.com/office/powerpoint/2010/main" val="31128565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1981-2ED9-4272-B9C4-214CB40F6182}"/>
              </a:ext>
            </a:extLst>
          </p:cNvPr>
          <p:cNvSpPr>
            <a:spLocks noGrp="1"/>
          </p:cNvSpPr>
          <p:nvPr>
            <p:ph type="title"/>
          </p:nvPr>
        </p:nvSpPr>
        <p:spPr/>
        <p:txBody>
          <a:bodyPr/>
          <a:lstStyle/>
          <a:p>
            <a:r>
              <a:rPr lang="en-US" dirty="0"/>
              <a:t>Using a Smart Grid</a:t>
            </a:r>
          </a:p>
        </p:txBody>
      </p:sp>
      <p:sp>
        <p:nvSpPr>
          <p:cNvPr id="3" name="Content Placeholder 2">
            <a:extLst>
              <a:ext uri="{FF2B5EF4-FFF2-40B4-BE49-F238E27FC236}">
                <a16:creationId xmlns:a16="http://schemas.microsoft.com/office/drawing/2014/main" id="{0451FE27-8D26-436C-98A6-922C51E69260}"/>
              </a:ext>
            </a:extLst>
          </p:cNvPr>
          <p:cNvSpPr>
            <a:spLocks noGrp="1"/>
          </p:cNvSpPr>
          <p:nvPr>
            <p:ph idx="1"/>
          </p:nvPr>
        </p:nvSpPr>
        <p:spPr/>
        <p:txBody>
          <a:bodyPr>
            <a:normAutofit fontScale="92500" lnSpcReduction="20000"/>
          </a:bodyPr>
          <a:lstStyle/>
          <a:p>
            <a:r>
              <a:rPr lang="en-US" dirty="0"/>
              <a:t>The required infrastructure:</a:t>
            </a:r>
          </a:p>
          <a:p>
            <a:pPr lvl="1"/>
            <a:r>
              <a:rPr lang="en-US" dirty="0"/>
              <a:t>Compute the efficient nodal prices on the distribution network</a:t>
            </a:r>
          </a:p>
          <a:p>
            <a:pPr lvl="1"/>
            <a:r>
              <a:rPr lang="en-US" dirty="0"/>
              <a:t>Install devices capable of metering electricity  consumption at each node on the distribution network at different points in time</a:t>
            </a:r>
          </a:p>
          <a:p>
            <a:pPr lvl="1"/>
            <a:r>
              <a:rPr lang="en-US" dirty="0"/>
              <a:t>Install equipment and appliances at customer sites that can respond to market conditions</a:t>
            </a:r>
          </a:p>
          <a:p>
            <a:r>
              <a:rPr lang="en-US" dirty="0"/>
              <a:t>The situation.  </a:t>
            </a:r>
          </a:p>
          <a:p>
            <a:pPr lvl="1"/>
            <a:r>
              <a:rPr lang="en-US" dirty="0"/>
              <a:t>(Absent demand response actions) Consumers won’t respond to market conditions unless it is reflected in the prices they pay.</a:t>
            </a:r>
          </a:p>
        </p:txBody>
      </p:sp>
      <p:sp>
        <p:nvSpPr>
          <p:cNvPr id="4" name="Footer Placeholder 4">
            <a:extLst>
              <a:ext uri="{FF2B5EF4-FFF2-40B4-BE49-F238E27FC236}">
                <a16:creationId xmlns:a16="http://schemas.microsoft.com/office/drawing/2014/main" id="{B5EF6DBF-0B67-337B-8847-E5E65D9B37C0}"/>
              </a:ext>
            </a:extLst>
          </p:cNvPr>
          <p:cNvSpPr>
            <a:spLocks noGrp="1"/>
          </p:cNvSpPr>
          <p:nvPr>
            <p:ph type="ftr" sz="quarter" idx="11"/>
          </p:nvPr>
        </p:nvSpPr>
        <p:spPr>
          <a:xfrm>
            <a:off x="2754312" y="6357600"/>
            <a:ext cx="6683376" cy="460800"/>
          </a:xfrm>
        </p:spPr>
        <p:txBody>
          <a:bodyPr/>
          <a:lstStyle/>
          <a:p>
            <a:r>
              <a:rPr lang="en-US" dirty="0"/>
              <a:t>Reflecting real-time distribution costs in real-time prices</a:t>
            </a:r>
          </a:p>
        </p:txBody>
      </p:sp>
    </p:spTree>
    <p:extLst>
      <p:ext uri="{BB962C8B-B14F-4D97-AF65-F5344CB8AC3E}">
        <p14:creationId xmlns:p14="http://schemas.microsoft.com/office/powerpoint/2010/main" val="34336311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9D55-4D36-461C-A55E-C90A8A36DA89}"/>
              </a:ext>
            </a:extLst>
          </p:cNvPr>
          <p:cNvSpPr>
            <a:spLocks noGrp="1"/>
          </p:cNvSpPr>
          <p:nvPr>
            <p:ph type="title"/>
          </p:nvPr>
        </p:nvSpPr>
        <p:spPr/>
        <p:txBody>
          <a:bodyPr/>
          <a:lstStyle/>
          <a:p>
            <a:r>
              <a:rPr lang="en-US" dirty="0"/>
              <a:t>The Types of Response that Could be Achieved</a:t>
            </a:r>
          </a:p>
        </p:txBody>
      </p:sp>
      <p:sp>
        <p:nvSpPr>
          <p:cNvPr id="3" name="Content Placeholder 2">
            <a:extLst>
              <a:ext uri="{FF2B5EF4-FFF2-40B4-BE49-F238E27FC236}">
                <a16:creationId xmlns:a16="http://schemas.microsoft.com/office/drawing/2014/main" id="{A2DD35DA-8D38-409A-8A3B-9307ADC7787F}"/>
              </a:ext>
            </a:extLst>
          </p:cNvPr>
          <p:cNvSpPr>
            <a:spLocks noGrp="1"/>
          </p:cNvSpPr>
          <p:nvPr>
            <p:ph idx="1"/>
          </p:nvPr>
        </p:nvSpPr>
        <p:spPr>
          <a:xfrm>
            <a:off x="1371600" y="1681018"/>
            <a:ext cx="9601200" cy="4546046"/>
          </a:xfrm>
        </p:spPr>
        <p:txBody>
          <a:bodyPr>
            <a:normAutofit fontScale="70000" lnSpcReduction="20000"/>
          </a:bodyPr>
          <a:lstStyle/>
          <a:p>
            <a:r>
              <a:rPr lang="en-US" dirty="0"/>
              <a:t>You program your water heater, refrigerator, and pool pump to turn off when the local price gets above some level.</a:t>
            </a:r>
          </a:p>
          <a:p>
            <a:r>
              <a:rPr lang="en-US" dirty="0"/>
              <a:t>Your thermostat changes the temperature a couple degrees to reduce air conditioning or space heating electricity use when the price gets high.</a:t>
            </a:r>
          </a:p>
          <a:p>
            <a:r>
              <a:rPr lang="en-US" dirty="0"/>
              <a:t>Your home storage unit discharges with the price is high and recharges when the price of electricity is low.</a:t>
            </a:r>
          </a:p>
          <a:p>
            <a:r>
              <a:rPr lang="en-US" dirty="0"/>
              <a:t>You charge you electric vehicle during off-peak periods.</a:t>
            </a:r>
          </a:p>
          <a:p>
            <a:r>
              <a:rPr lang="en-US" dirty="0"/>
              <a:t>Or, you might let your electricity provider control or dispatch this equipment for you.</a:t>
            </a:r>
          </a:p>
          <a:p>
            <a:endParaRPr lang="en-US" dirty="0"/>
          </a:p>
          <a:p>
            <a:r>
              <a:rPr lang="en-US" dirty="0">
                <a:solidFill>
                  <a:srgbClr val="0070C0"/>
                </a:solidFill>
              </a:rPr>
              <a:t>You have no economic incentive to program your appliances to take these actions now.  (And, you might not have an incentive to buy that Tesla </a:t>
            </a:r>
            <a:r>
              <a:rPr lang="en-US" dirty="0" err="1">
                <a:solidFill>
                  <a:srgbClr val="0070C0"/>
                </a:solidFill>
              </a:rPr>
              <a:t>PowerWall</a:t>
            </a:r>
            <a:r>
              <a:rPr lang="en-US" dirty="0">
                <a:solidFill>
                  <a:srgbClr val="0070C0"/>
                </a:solidFill>
              </a:rPr>
              <a:t> energy storage device unless you are on dynamic pricing or value reliability very highly.)  But if you faced real-time prices that reflected all generation, transmission, and distribution costs, you might.</a:t>
            </a:r>
          </a:p>
        </p:txBody>
      </p:sp>
      <p:sp>
        <p:nvSpPr>
          <p:cNvPr id="4" name="Footer Placeholder 4">
            <a:extLst>
              <a:ext uri="{FF2B5EF4-FFF2-40B4-BE49-F238E27FC236}">
                <a16:creationId xmlns:a16="http://schemas.microsoft.com/office/drawing/2014/main" id="{E7888F73-3BCB-AC8E-742C-74E657873D4C}"/>
              </a:ext>
            </a:extLst>
          </p:cNvPr>
          <p:cNvSpPr>
            <a:spLocks noGrp="1"/>
          </p:cNvSpPr>
          <p:nvPr>
            <p:ph type="ftr" sz="quarter" idx="11"/>
          </p:nvPr>
        </p:nvSpPr>
        <p:spPr>
          <a:xfrm>
            <a:off x="2754312" y="6357600"/>
            <a:ext cx="6683376" cy="460800"/>
          </a:xfrm>
        </p:spPr>
        <p:txBody>
          <a:bodyPr/>
          <a:lstStyle/>
          <a:p>
            <a:r>
              <a:rPr lang="en-US" dirty="0"/>
              <a:t>Reflecting real-time distribution costs in real-time prices</a:t>
            </a:r>
          </a:p>
        </p:txBody>
      </p:sp>
    </p:spTree>
    <p:extLst>
      <p:ext uri="{BB962C8B-B14F-4D97-AF65-F5344CB8AC3E}">
        <p14:creationId xmlns:p14="http://schemas.microsoft.com/office/powerpoint/2010/main" val="2089086730"/>
      </p:ext>
    </p:extLst>
  </p:cSld>
  <p:clrMapOvr>
    <a:masterClrMapping/>
  </p:clrMapOvr>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ed design" id="{15B931B0-C7D8-4B07-ACB9-C7EFD4E6970A}" vid="{8BE1E89A-FBDD-488C-8247-991A3117BF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3ee3fb33-86f5-4d88-a3d3-28a15c669ebf" xsi:nil="true"/>
    <MediaServiceKeyPoints xmlns="64c01969-f718-44ff-ad5e-bc7294a945d6" xsi:nil="true"/>
    <lcf76f155ced4ddcb4097134ff3c332f xmlns="64c01969-f718-44ff-ad5e-bc7294a945d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8221BF9FE84749B7053926730CA1F6" ma:contentTypeVersion="20" ma:contentTypeDescription="Create a new document." ma:contentTypeScope="" ma:versionID="7a028fd0656584903b5f0f41dc7f0cd7">
  <xsd:schema xmlns:xsd="http://www.w3.org/2001/XMLSchema" xmlns:xs="http://www.w3.org/2001/XMLSchema" xmlns:p="http://schemas.microsoft.com/office/2006/metadata/properties" xmlns:ns1="http://schemas.microsoft.com/sharepoint/v3" xmlns:ns2="64c01969-f718-44ff-ad5e-bc7294a945d6" xmlns:ns3="3ee3fb33-86f5-4d88-a3d3-28a15c669ebf" targetNamespace="http://schemas.microsoft.com/office/2006/metadata/properties" ma:root="true" ma:fieldsID="def7b6999a8625482f4231da87179a2a" ns1:_="" ns2:_="" ns3:_="">
    <xsd:import namespace="http://schemas.microsoft.com/sharepoint/v3"/>
    <xsd:import namespace="64c01969-f718-44ff-ad5e-bc7294a945d6"/>
    <xsd:import namespace="3ee3fb33-86f5-4d88-a3d3-28a15c669e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DateTaken"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c01969-f718-44ff-ad5e-bc7294a945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e3fb33-86f5-4d88-a3d3-28a15c669eb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54175eb-226f-481c-8ff2-018bff2f9066}" ma:internalName="TaxCatchAll" ma:showField="CatchAllData" ma:web="3ee3fb33-86f5-4d88-a3d3-28a15c669e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B9D788-52D8-46C3-92EC-553D7E4077CF}">
  <ds:schemaRefs>
    <ds:schemaRef ds:uri="http://schemas.microsoft.com/sharepoint/v3/contenttype/forms"/>
  </ds:schemaRefs>
</ds:datastoreItem>
</file>

<file path=customXml/itemProps2.xml><?xml version="1.0" encoding="utf-8"?>
<ds:datastoreItem xmlns:ds="http://schemas.openxmlformats.org/officeDocument/2006/customXml" ds:itemID="{B474A8BD-7470-4767-A78C-01B8DE47DE70}">
  <ds:schemaRefs>
    <ds:schemaRef ds:uri="71af3243-3dd4-4a8d-8c0d-dd76da1f02a5"/>
    <ds:schemaRef ds:uri="16c05727-aa75-4e4a-9b5f-8a80a1165891"/>
    <ds:schemaRef ds:uri="http://purl.org/dc/elements/1.1/"/>
    <ds:schemaRef ds:uri="http://purl.org/dc/dcmitype/"/>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230e9df3-be65-4c73-a93b-d1236ebd677e"/>
    <ds:schemaRef ds:uri="http://schemas.microsoft.com/sharepoint/v3"/>
    <ds:schemaRef ds:uri="http://purl.org/dc/terms/"/>
  </ds:schemaRefs>
</ds:datastoreItem>
</file>

<file path=customXml/itemProps3.xml><?xml version="1.0" encoding="utf-8"?>
<ds:datastoreItem xmlns:ds="http://schemas.openxmlformats.org/officeDocument/2006/customXml" ds:itemID="{834ADDCA-CE6C-4263-9B41-AB5CAC359A6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{0A34EA1F-8522-48AC-AC66-169438E9270A}tf11158769_win32</Template>
  <TotalTime>1286</TotalTime>
  <Words>8237</Words>
  <Application>Microsoft Office PowerPoint</Application>
  <PresentationFormat>Widescreen</PresentationFormat>
  <Paragraphs>716</Paragraphs>
  <Slides>112</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Arial</vt:lpstr>
      <vt:lpstr>Avenir Next LT Pro</vt:lpstr>
      <vt:lpstr>Calibri</vt:lpstr>
      <vt:lpstr>Goudy Old Style</vt:lpstr>
      <vt:lpstr>Graphik</vt:lpstr>
      <vt:lpstr>Times New Roman</vt:lpstr>
      <vt:lpstr>Verdana</vt:lpstr>
      <vt:lpstr>Wingdings</vt:lpstr>
      <vt:lpstr>Wingdings 2</vt:lpstr>
      <vt:lpstr>FrostyVTI</vt:lpstr>
      <vt:lpstr>Rate Design</vt:lpstr>
      <vt:lpstr>Who is Jay Z?   (The other one)</vt:lpstr>
      <vt:lpstr>Agenda</vt:lpstr>
      <vt:lpstr>Topic One</vt:lpstr>
      <vt:lpstr>Ratemaking Under Cost-of-Service Regulation</vt:lpstr>
      <vt:lpstr>Purpose</vt:lpstr>
      <vt:lpstr>Additional Objectives</vt:lpstr>
      <vt:lpstr>Tariff Sheets</vt:lpstr>
      <vt:lpstr>Rates, a Breakdown</vt:lpstr>
      <vt:lpstr>Billing Units or Billing Determinants</vt:lpstr>
      <vt:lpstr>Billing Units or Billing Determinants</vt:lpstr>
      <vt:lpstr>Development of Rates from Costs and Billing Determinants</vt:lpstr>
      <vt:lpstr>Assuming the standard practice involves adjustments to the actual billing determinants in an historical test year. . . .</vt:lpstr>
      <vt:lpstr>The Mechanics</vt:lpstr>
      <vt:lpstr>PowerPoint Presentation</vt:lpstr>
      <vt:lpstr>But What if Cost Causation is not “clear-cut”?</vt:lpstr>
      <vt:lpstr>What if Cost Classification is not “clear-cut”?</vt:lpstr>
      <vt:lpstr>Should we “Direct Assign” costs?  Or “Socialize” costs?</vt:lpstr>
      <vt:lpstr>Rate Adjustments</vt:lpstr>
      <vt:lpstr>Are there Policies to Promote Energy Efficiency which Impact Rates?</vt:lpstr>
      <vt:lpstr>Are there Policies to Promote Energy Efficiency which Impact Rates?</vt:lpstr>
      <vt:lpstr>Topic Two</vt:lpstr>
      <vt:lpstr>Flat Rates</vt:lpstr>
      <vt:lpstr>Rate Structures are often used to provide Price Signals</vt:lpstr>
      <vt:lpstr>Inclining Block Pricing</vt:lpstr>
      <vt:lpstr>PowerPoint Presentation</vt:lpstr>
      <vt:lpstr>Seasonal Rates</vt:lpstr>
      <vt:lpstr>Metering Systems Matter</vt:lpstr>
      <vt:lpstr>Advanced Metering Systems Enable Temporal Pricing</vt:lpstr>
      <vt:lpstr>Before we get too far into temporal or dynamic pricing, I need to explain marginal cost. . . .</vt:lpstr>
      <vt:lpstr>If Price Reflects Marginal Cost</vt:lpstr>
      <vt:lpstr>Time of Use (TOU) Pricing</vt:lpstr>
      <vt:lpstr>Southern California Edison’s (old) TOU rates</vt:lpstr>
      <vt:lpstr>Critical Peak Pricing</vt:lpstr>
      <vt:lpstr>TOU Tariff with Dynamic Super-Peak Price (Combine TOU and Critical Peak pricing)</vt:lpstr>
      <vt:lpstr>Interruptible Service</vt:lpstr>
      <vt:lpstr>For Consumers with Rooftop Solar</vt:lpstr>
      <vt:lpstr>Subsidized Rates for Lower Income Consumers? </vt:lpstr>
      <vt:lpstr>Income-Based Demand Charges</vt:lpstr>
      <vt:lpstr>Prepayment</vt:lpstr>
      <vt:lpstr>How High to Make the Customer Charge?</vt:lpstr>
      <vt:lpstr>Residential Demand Charges?</vt:lpstr>
      <vt:lpstr>How Should Demand be Measured?</vt:lpstr>
      <vt:lpstr>Other Rate Design Issues that Often Arise in Rate Cases</vt:lpstr>
      <vt:lpstr>And, Finally, Gradualism</vt:lpstr>
      <vt:lpstr>Topic Three</vt:lpstr>
      <vt:lpstr>In some areas of the U.S., retail prices are no longer set by regulatory agencies</vt:lpstr>
      <vt:lpstr>Yet, I should note that interest in ‘customer choice’ in the U.S. may be on the decline</vt:lpstr>
      <vt:lpstr>In Areas Opened to Competition</vt:lpstr>
      <vt:lpstr>In areas opened to Retail Competition</vt:lpstr>
      <vt:lpstr>Increasing or Declining Block Pricing?</vt:lpstr>
      <vt:lpstr>In areas opened to Retail Competition</vt:lpstr>
      <vt:lpstr>In areas opened to Retail Competition</vt:lpstr>
      <vt:lpstr>In areas opened to Retail Competition</vt:lpstr>
      <vt:lpstr>In areas opened to Retail Competition</vt:lpstr>
      <vt:lpstr>Competitive Retailers are Offering a Good Variety of Residential Rate Options</vt:lpstr>
      <vt:lpstr>Pricing to Industrial Energy Consumers in areas opened to competition</vt:lpstr>
      <vt:lpstr>Pricing to Industrial Energy Consumers in areas opened to competition</vt:lpstr>
      <vt:lpstr>The number of customers in the Texas competitive retail market (ERCOT) on pricing plans designed to promote demand response</vt:lpstr>
      <vt:lpstr>Observations regarding Pricing in Restructured Retail Markets</vt:lpstr>
      <vt:lpstr>Topic Four</vt:lpstr>
      <vt:lpstr>Matching Prices to Costs</vt:lpstr>
      <vt:lpstr>Real-Time Pricing</vt:lpstr>
      <vt:lpstr>Matching Prices to Costs</vt:lpstr>
      <vt:lpstr>Matching Prices to Costs Impediment:  Metering</vt:lpstr>
      <vt:lpstr>Impediment: Middlemen</vt:lpstr>
      <vt:lpstr>Impediment: Consumers’ Goals</vt:lpstr>
      <vt:lpstr>The Revenue Reconciliation Problem</vt:lpstr>
      <vt:lpstr>Impediment:  Prices can get high</vt:lpstr>
      <vt:lpstr>On the other hand, what if Marginal Cost is persistently too low?</vt:lpstr>
      <vt:lpstr>Topic Five</vt:lpstr>
      <vt:lpstr>Priority Pricing</vt:lpstr>
      <vt:lpstr>Interruptible and Curtailable service</vt:lpstr>
      <vt:lpstr>Can we do this with residential electricity service?</vt:lpstr>
      <vt:lpstr>Topic Six</vt:lpstr>
      <vt:lpstr>The Key Argument</vt:lpstr>
      <vt:lpstr>The Key Argument</vt:lpstr>
      <vt:lpstr>Topic Seven</vt:lpstr>
      <vt:lpstr>Imagine this situation. . . .</vt:lpstr>
      <vt:lpstr>A possible solution. . . .</vt:lpstr>
      <vt:lpstr>How can we pull this off?</vt:lpstr>
      <vt:lpstr>The goal here is “Pareto improvement” </vt:lpstr>
      <vt:lpstr>This isn’t a new idea</vt:lpstr>
      <vt:lpstr>Topic Eight</vt:lpstr>
      <vt:lpstr>The Growth in Electricity Demand is Accelerating</vt:lpstr>
      <vt:lpstr>The Growth in Electricity Demand is Accelerating</vt:lpstr>
      <vt:lpstr>The Growth in Electricity Demand is Accelerating</vt:lpstr>
      <vt:lpstr>A lot of Growth is from Large Electricity-Intensive Projects</vt:lpstr>
      <vt:lpstr>Preparing for Higher Load Growth from Large Customers who might not be around in the long-term </vt:lpstr>
      <vt:lpstr>PowerPoint Presentation</vt:lpstr>
      <vt:lpstr>PowerPoint Presentation</vt:lpstr>
      <vt:lpstr>Topic Nine</vt:lpstr>
      <vt:lpstr>Prologue</vt:lpstr>
      <vt:lpstr>Impetus</vt:lpstr>
      <vt:lpstr>Let’s look at the key functions</vt:lpstr>
      <vt:lpstr>Optimal Dispatch of both Generation and Loads (Demand)</vt:lpstr>
      <vt:lpstr>If we don’t properly reflect distribution system costs in time-varying prices</vt:lpstr>
      <vt:lpstr>Using a Smart Grid</vt:lpstr>
      <vt:lpstr>The Types of Response that Could be Achieved</vt:lpstr>
      <vt:lpstr>If a distribution utility calculates distribution prices and an ISO calculates wholesale prices. . . .</vt:lpstr>
      <vt:lpstr>If a distribution utility calculates distribution prices and an ISO calculates wholesale prices. . . .</vt:lpstr>
      <vt:lpstr>Topic Ten</vt:lpstr>
      <vt:lpstr>Peer-to-Peer Energy Collectives</vt:lpstr>
      <vt:lpstr>Peer-to-Peer Energy Collectives</vt:lpstr>
      <vt:lpstr>Energy Collectives</vt:lpstr>
      <vt:lpstr>Final Thoughts</vt:lpstr>
      <vt:lpstr>Thank you</vt:lpstr>
      <vt:lpstr>APPENDIX: Some Definitions</vt:lpstr>
      <vt:lpstr>Some Basic Definitions</vt:lpstr>
      <vt:lpstr>Definitions</vt:lpstr>
      <vt:lpstr>Locational Marginal Price (LMP)</vt:lpstr>
      <vt:lpstr>Peak Demand: CP vs. NCP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Jay Zarnikau</dc:creator>
  <cp:lastModifiedBy>Zarnikau, Jay W</cp:lastModifiedBy>
  <cp:revision>135</cp:revision>
  <cp:lastPrinted>2023-11-27T21:03:49Z</cp:lastPrinted>
  <dcterms:created xsi:type="dcterms:W3CDTF">2023-11-13T15:26:02Z</dcterms:created>
  <dcterms:modified xsi:type="dcterms:W3CDTF">2024-12-02T18:21:11Z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0x010100C48221BF9FE84749B7053926730CA1F6</vt:lpwstr>
  </property>
  <property fmtid="{D5CDD505-2E9C-101B-9397-08002B2CF9AE}" pid="3" name="MediaServiceImageTags">
    <vt:lpwstr/>
  </property>
</Properties>
</file>